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266" r:id="rId7"/>
    <p:sldId id="277" r:id="rId8"/>
    <p:sldId id="261" r:id="rId9"/>
    <p:sldId id="278" r:id="rId10"/>
    <p:sldId id="276" r:id="rId11"/>
    <p:sldId id="279" r:id="rId12"/>
    <p:sldId id="280" r:id="rId13"/>
    <p:sldId id="281" r:id="rId14"/>
    <p:sldId id="282" r:id="rId15"/>
    <p:sldId id="284" r:id="rId16"/>
    <p:sldId id="285" r:id="rId17"/>
    <p:sldId id="286" r:id="rId18"/>
    <p:sldId id="283" r:id="rId19"/>
    <p:sldId id="271" r:id="rId20"/>
    <p:sldId id="287" r:id="rId21"/>
    <p:sldId id="288" r:id="rId22"/>
    <p:sldId id="298" r:id="rId23"/>
    <p:sldId id="289" r:id="rId24"/>
    <p:sldId id="290" r:id="rId25"/>
    <p:sldId id="291" r:id="rId26"/>
    <p:sldId id="292" r:id="rId27"/>
    <p:sldId id="293" r:id="rId28"/>
    <p:sldId id="295" r:id="rId29"/>
    <p:sldId id="294" r:id="rId30"/>
    <p:sldId id="296" r:id="rId31"/>
    <p:sldId id="297" r:id="rId3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16" d="100"/>
          <a:sy n="116" d="100"/>
        </p:scale>
        <p:origin x="-143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DD26-FAB2-984C-B968-5FB3FC58D313}" type="datetimeFigureOut">
              <a:rPr lang="it-IT" smtClean="0"/>
              <a:t>26/09/16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6D4A-28B2-FE4C-BADA-38F1301F73D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9278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DD26-FAB2-984C-B968-5FB3FC58D313}" type="datetimeFigureOut">
              <a:rPr lang="it-IT" smtClean="0"/>
              <a:t>26/09/16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6D4A-28B2-FE4C-BADA-38F1301F73D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5325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DD26-FAB2-984C-B968-5FB3FC58D313}" type="datetimeFigureOut">
              <a:rPr lang="it-IT" smtClean="0"/>
              <a:t>26/09/16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6D4A-28B2-FE4C-BADA-38F1301F73D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0180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DD26-FAB2-984C-B968-5FB3FC58D313}" type="datetimeFigureOut">
              <a:rPr lang="it-IT" smtClean="0"/>
              <a:t>26/09/16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6D4A-28B2-FE4C-BADA-38F1301F73D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008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DD26-FAB2-984C-B968-5FB3FC58D313}" type="datetimeFigureOut">
              <a:rPr lang="it-IT" smtClean="0"/>
              <a:t>26/09/16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6D4A-28B2-FE4C-BADA-38F1301F73D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360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DD26-FAB2-984C-B968-5FB3FC58D313}" type="datetimeFigureOut">
              <a:rPr lang="it-IT" smtClean="0"/>
              <a:t>26/09/16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6D4A-28B2-FE4C-BADA-38F1301F73D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935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DD26-FAB2-984C-B968-5FB3FC58D313}" type="datetimeFigureOut">
              <a:rPr lang="it-IT" smtClean="0"/>
              <a:t>26/09/16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6D4A-28B2-FE4C-BADA-38F1301F73D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702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DD26-FAB2-984C-B968-5FB3FC58D313}" type="datetimeFigureOut">
              <a:rPr lang="it-IT" smtClean="0"/>
              <a:t>26/09/16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6D4A-28B2-FE4C-BADA-38F1301F73D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809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DD26-FAB2-984C-B968-5FB3FC58D313}" type="datetimeFigureOut">
              <a:rPr lang="it-IT" smtClean="0"/>
              <a:t>26/09/16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6D4A-28B2-FE4C-BADA-38F1301F73D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8762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DD26-FAB2-984C-B968-5FB3FC58D313}" type="datetimeFigureOut">
              <a:rPr lang="it-IT" smtClean="0"/>
              <a:t>26/09/16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6D4A-28B2-FE4C-BADA-38F1301F73D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0235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DD26-FAB2-984C-B968-5FB3FC58D313}" type="datetimeFigureOut">
              <a:rPr lang="it-IT" smtClean="0"/>
              <a:t>26/09/16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16D4A-28B2-FE4C-BADA-38F1301F73D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89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BDD26-FAB2-984C-B968-5FB3FC58D313}" type="datetimeFigureOut">
              <a:rPr lang="it-IT" smtClean="0"/>
              <a:t>26/09/16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16D4A-28B2-FE4C-BADA-38F1301F73D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926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655483" y="204309"/>
            <a:ext cx="5122333" cy="7386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endParaRPr lang="it-IT" dirty="0" smtClean="0"/>
          </a:p>
          <a:p>
            <a:pPr algn="r"/>
            <a:r>
              <a:rPr lang="it-IT" sz="3200" i="1" dirty="0" smtClean="0">
                <a:solidFill>
                  <a:srgbClr val="FF0000"/>
                </a:solidFill>
              </a:rPr>
              <a:t>Dante attraverso le immagini.</a:t>
            </a:r>
          </a:p>
          <a:p>
            <a:pPr algn="r"/>
            <a:r>
              <a:rPr lang="it-IT" sz="3200" i="1" dirty="0" smtClean="0">
                <a:solidFill>
                  <a:srgbClr val="FF0000"/>
                </a:solidFill>
              </a:rPr>
              <a:t>Un esperimento di analisi </a:t>
            </a:r>
          </a:p>
          <a:p>
            <a:pPr algn="r"/>
            <a:r>
              <a:rPr lang="it-IT" sz="3200" i="1" dirty="0">
                <a:solidFill>
                  <a:srgbClr val="FF0000"/>
                </a:solidFill>
              </a:rPr>
              <a:t>l</a:t>
            </a:r>
            <a:r>
              <a:rPr lang="it-IT" sz="3200" i="1" dirty="0" smtClean="0">
                <a:solidFill>
                  <a:srgbClr val="FF0000"/>
                </a:solidFill>
              </a:rPr>
              <a:t>etteraria e iconografica</a:t>
            </a:r>
          </a:p>
          <a:p>
            <a:pPr algn="r"/>
            <a:endParaRPr lang="it-IT" sz="2400" i="1" dirty="0"/>
          </a:p>
          <a:p>
            <a:pPr algn="r"/>
            <a:endParaRPr lang="it-IT" sz="2400" i="1" dirty="0" smtClean="0"/>
          </a:p>
          <a:p>
            <a:pPr algn="r"/>
            <a:r>
              <a:rPr lang="it-IT" sz="2800" dirty="0" smtClean="0"/>
              <a:t>“Mese di Dante” 2016</a:t>
            </a:r>
          </a:p>
          <a:p>
            <a:pPr algn="r"/>
            <a:endParaRPr lang="it-IT" sz="2800" dirty="0" smtClean="0"/>
          </a:p>
          <a:p>
            <a:pPr algn="r"/>
            <a:endParaRPr lang="it-IT" sz="2800" dirty="0"/>
          </a:p>
          <a:p>
            <a:pPr algn="r"/>
            <a:endParaRPr lang="it-IT" sz="2800" dirty="0"/>
          </a:p>
          <a:p>
            <a:pPr algn="r"/>
            <a:r>
              <a:rPr lang="it-IT" sz="2200" dirty="0" smtClean="0"/>
              <a:t>proff. Raffaella Bosso </a:t>
            </a:r>
          </a:p>
          <a:p>
            <a:pPr algn="r"/>
            <a:r>
              <a:rPr lang="it-IT" sz="2200" dirty="0" smtClean="0"/>
              <a:t>e Michela D’</a:t>
            </a:r>
            <a:r>
              <a:rPr lang="it-IT" sz="2200" dirty="0" err="1" smtClean="0"/>
              <a:t>Isanto</a:t>
            </a:r>
            <a:endParaRPr lang="it-IT" sz="2200" dirty="0" smtClean="0"/>
          </a:p>
          <a:p>
            <a:pPr algn="r"/>
            <a:endParaRPr lang="it-IT" sz="2200" dirty="0"/>
          </a:p>
          <a:p>
            <a:pPr algn="r"/>
            <a:endParaRPr lang="it-IT" sz="2200" dirty="0" smtClean="0"/>
          </a:p>
          <a:p>
            <a:pPr algn="r"/>
            <a:r>
              <a:rPr lang="it-IT" sz="2200" dirty="0" smtClean="0"/>
              <a:t>I.S.S. “Pitagora” - Pozzuoli</a:t>
            </a:r>
          </a:p>
          <a:p>
            <a:pPr algn="r"/>
            <a:endParaRPr lang="it-IT" dirty="0" smtClean="0"/>
          </a:p>
          <a:p>
            <a:pPr algn="r"/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2" name="Immagine 1" descr="Botticelli-divine-comed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40"/>
            <a:ext cx="3414183" cy="431176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6355"/>
            <a:ext cx="3414183" cy="232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71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2016-03-07 10.37.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6896"/>
            <a:ext cx="4319378" cy="290164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756016" y="2868563"/>
            <a:ext cx="42597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In questa figura sono invece </a:t>
            </a:r>
          </a:p>
          <a:p>
            <a:r>
              <a:rPr lang="it-IT" sz="2400" dirty="0"/>
              <a:t>r</a:t>
            </a:r>
            <a:r>
              <a:rPr lang="it-IT" sz="2400" dirty="0" smtClean="0"/>
              <a:t>appresentati i celebri versi</a:t>
            </a:r>
            <a:r>
              <a:rPr lang="it-IT" sz="2400" dirty="0"/>
              <a:t> </a:t>
            </a:r>
            <a:r>
              <a:rPr lang="it-IT" sz="2400" dirty="0" smtClean="0"/>
              <a:t>che</a:t>
            </a:r>
          </a:p>
          <a:p>
            <a:r>
              <a:rPr lang="it-IT" sz="2400" dirty="0"/>
              <a:t>d</a:t>
            </a:r>
            <a:r>
              <a:rPr lang="it-IT" sz="2400" dirty="0" smtClean="0"/>
              <a:t>escrivono il rito di purificazione </a:t>
            </a:r>
          </a:p>
          <a:p>
            <a:r>
              <a:rPr lang="it-IT" sz="2400" dirty="0"/>
              <a:t>a</a:t>
            </a:r>
            <a:r>
              <a:rPr lang="it-IT" sz="2400" dirty="0" smtClean="0"/>
              <a:t> cui Dante si sottopone per </a:t>
            </a:r>
          </a:p>
          <a:p>
            <a:r>
              <a:rPr lang="it-IT" sz="2400" dirty="0"/>
              <a:t>m</a:t>
            </a:r>
            <a:r>
              <a:rPr lang="it-IT" sz="2400" dirty="0" smtClean="0"/>
              <a:t>ano di Virgilio.</a:t>
            </a: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3314700" y="304801"/>
            <a:ext cx="5575300" cy="99059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it-IT" sz="5100" dirty="0" smtClean="0">
                <a:solidFill>
                  <a:srgbClr val="FF0000"/>
                </a:solidFill>
              </a:rPr>
              <a:t>Le immagini di Sandro Botticelli</a:t>
            </a:r>
            <a:endParaRPr lang="it-IT" sz="5100" dirty="0" smtClean="0"/>
          </a:p>
          <a:p>
            <a:pPr marL="0" indent="0">
              <a:buFont typeface="Arial"/>
              <a:buNone/>
            </a:pPr>
            <a:r>
              <a:rPr lang="it-IT" sz="2800" dirty="0" smtClean="0"/>
              <a:t>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643223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2016-03-07 10.37.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6896"/>
            <a:ext cx="4319378" cy="2901648"/>
          </a:xfrm>
          <a:prstGeom prst="rect">
            <a:avLst/>
          </a:prstGeom>
        </p:spPr>
      </p:pic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3314700" y="469901"/>
            <a:ext cx="5575300" cy="7239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it-IT" dirty="0" smtClean="0">
                <a:solidFill>
                  <a:srgbClr val="FF0000"/>
                </a:solidFill>
              </a:rPr>
              <a:t>Le immagini di Sandro Botticelli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860743" y="2124050"/>
            <a:ext cx="39882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“ambo le mani in su l’erbetta sparte</a:t>
            </a:r>
          </a:p>
          <a:p>
            <a:r>
              <a:rPr lang="it-IT" sz="2000" dirty="0"/>
              <a:t>s</a:t>
            </a:r>
            <a:r>
              <a:rPr lang="it-IT" sz="2000" dirty="0" smtClean="0"/>
              <a:t>oavemente ‘l mio maestro pose:</a:t>
            </a:r>
          </a:p>
          <a:p>
            <a:r>
              <a:rPr lang="it-IT" sz="2000" dirty="0" err="1" smtClean="0"/>
              <a:t>ond’io</a:t>
            </a:r>
            <a:r>
              <a:rPr lang="it-IT" sz="2000" dirty="0" smtClean="0"/>
              <a:t>, che fui accorto di sua arte,</a:t>
            </a:r>
          </a:p>
          <a:p>
            <a:r>
              <a:rPr lang="it-IT" sz="2000" dirty="0"/>
              <a:t>p</a:t>
            </a:r>
            <a:r>
              <a:rPr lang="it-IT" sz="2000" dirty="0" smtClean="0"/>
              <a:t>orsi ver lui le guance lagrimose”</a:t>
            </a:r>
          </a:p>
          <a:p>
            <a:endParaRPr lang="it-IT" sz="2000" dirty="0"/>
          </a:p>
          <a:p>
            <a:pPr algn="r"/>
            <a:r>
              <a:rPr lang="it-IT" sz="2000" dirty="0" smtClean="0"/>
              <a:t>                              (</a:t>
            </a:r>
            <a:r>
              <a:rPr lang="it-IT" sz="2000" i="1" dirty="0" err="1" smtClean="0"/>
              <a:t>Pg</a:t>
            </a:r>
            <a:r>
              <a:rPr lang="it-IT" sz="2000" dirty="0" smtClean="0"/>
              <a:t>. , I, </a:t>
            </a:r>
            <a:r>
              <a:rPr lang="it-IT" sz="2000" dirty="0" err="1" smtClean="0"/>
              <a:t>vv</a:t>
            </a:r>
            <a:r>
              <a:rPr lang="it-IT" sz="2000" dirty="0" smtClean="0"/>
              <a:t>. 124-127)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794134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963033" y="2037989"/>
            <a:ext cx="409228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Benché le </a:t>
            </a:r>
            <a:r>
              <a:rPr lang="it-IT" sz="2400" dirty="0" smtClean="0"/>
              <a:t>immagini di Botticelli</a:t>
            </a:r>
          </a:p>
          <a:p>
            <a:r>
              <a:rPr lang="it-IT" sz="2400" dirty="0"/>
              <a:t>f</a:t>
            </a:r>
            <a:r>
              <a:rPr lang="it-IT" sz="2400" dirty="0" smtClean="0"/>
              <a:t>ossero piuttosto chiare, non </a:t>
            </a:r>
          </a:p>
          <a:p>
            <a:r>
              <a:rPr lang="it-IT" sz="2400" dirty="0" smtClean="0"/>
              <a:t>sono mancate difficoltà nella </a:t>
            </a:r>
          </a:p>
          <a:p>
            <a:r>
              <a:rPr lang="it-IT" sz="2400" dirty="0" smtClean="0"/>
              <a:t>loro interpretazione. </a:t>
            </a:r>
          </a:p>
          <a:p>
            <a:r>
              <a:rPr lang="it-IT" sz="2400" dirty="0" smtClean="0"/>
              <a:t>In particolare, la scena in cui </a:t>
            </a:r>
          </a:p>
          <a:p>
            <a:r>
              <a:rPr lang="it-IT" sz="2400" dirty="0" smtClean="0"/>
              <a:t>Virgilio “corona e mitria” il </a:t>
            </a:r>
          </a:p>
          <a:p>
            <a:r>
              <a:rPr lang="it-IT" sz="2400" dirty="0"/>
              <a:t>p</a:t>
            </a:r>
            <a:r>
              <a:rPr lang="it-IT" sz="2400" dirty="0" smtClean="0"/>
              <a:t>oeta al cospetto di </a:t>
            </a:r>
            <a:r>
              <a:rPr lang="it-IT" sz="2400" dirty="0" err="1" smtClean="0"/>
              <a:t>Stazio</a:t>
            </a:r>
            <a:r>
              <a:rPr lang="it-IT" sz="2400" dirty="0" smtClean="0"/>
              <a:t> </a:t>
            </a:r>
          </a:p>
          <a:p>
            <a:r>
              <a:rPr lang="it-IT" sz="2400" dirty="0" smtClean="0"/>
              <a:t>(</a:t>
            </a:r>
            <a:r>
              <a:rPr lang="it-IT" sz="2400" i="1" dirty="0" err="1" smtClean="0"/>
              <a:t>Pg</a:t>
            </a:r>
            <a:r>
              <a:rPr lang="it-IT" sz="2400" i="1" dirty="0" smtClean="0"/>
              <a:t>.</a:t>
            </a:r>
            <a:r>
              <a:rPr lang="it-IT" sz="2400" dirty="0" smtClean="0"/>
              <a:t>, XXVII, v. 142) è stata da</a:t>
            </a:r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</p:txBody>
      </p:sp>
      <p:pic>
        <p:nvPicPr>
          <p:cNvPr id="2" name="Immagine 1" descr="2016-03-07 10.51.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3645"/>
            <a:ext cx="4772758" cy="2982109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3314700" y="469901"/>
            <a:ext cx="5575300" cy="723900"/>
          </a:xfrm>
        </p:spPr>
        <p:txBody>
          <a:bodyPr>
            <a:normAutofit fontScale="25000" lnSpcReduction="20000"/>
          </a:bodyPr>
          <a:lstStyle/>
          <a:p>
            <a:pPr marL="0" indent="0" algn="r">
              <a:buNone/>
            </a:pPr>
            <a:r>
              <a:rPr lang="it-IT" sz="12800" dirty="0" smtClean="0">
                <a:solidFill>
                  <a:srgbClr val="FF0000"/>
                </a:solidFill>
              </a:rPr>
              <a:t>Le immagini di Sandro Botticelli:</a:t>
            </a:r>
          </a:p>
          <a:p>
            <a:pPr marL="0" indent="0" algn="r">
              <a:buNone/>
            </a:pPr>
            <a:r>
              <a:rPr lang="it-IT" sz="12800" dirty="0">
                <a:solidFill>
                  <a:srgbClr val="FF0000"/>
                </a:solidFill>
              </a:rPr>
              <a:t>p</a:t>
            </a:r>
            <a:r>
              <a:rPr lang="it-IT" sz="12800" dirty="0" smtClean="0">
                <a:solidFill>
                  <a:srgbClr val="FF0000"/>
                </a:solidFill>
              </a:rPr>
              <a:t>roblemi di decodifica</a:t>
            </a:r>
            <a:endParaRPr lang="it-IT" sz="12800" dirty="0" smtClean="0"/>
          </a:p>
          <a:p>
            <a:pPr marL="0" indent="0">
              <a:buNone/>
            </a:pPr>
            <a:r>
              <a:rPr lang="it-IT" sz="2800" dirty="0" smtClean="0"/>
              <a:t> </a:t>
            </a:r>
            <a:endParaRPr lang="it-IT" sz="28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28429" y="4985754"/>
            <a:ext cx="8561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</a:t>
            </a:r>
            <a:r>
              <a:rPr lang="it-IT" sz="2400" dirty="0" smtClean="0"/>
              <a:t>olti confusa con quella in cui Virgilio cinge Dante con il giunco su</a:t>
            </a:r>
          </a:p>
          <a:p>
            <a:r>
              <a:rPr lang="it-IT" sz="2400" dirty="0"/>
              <a:t>i</a:t>
            </a:r>
            <a:r>
              <a:rPr lang="it-IT" sz="2400" dirty="0" smtClean="0"/>
              <a:t>ndicazione di Catone.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810381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3314700" y="469901"/>
            <a:ext cx="5575300" cy="723900"/>
          </a:xfrm>
        </p:spPr>
        <p:txBody>
          <a:bodyPr>
            <a:normAutofit fontScale="25000" lnSpcReduction="20000"/>
          </a:bodyPr>
          <a:lstStyle/>
          <a:p>
            <a:pPr marL="0" indent="0" algn="r">
              <a:buNone/>
            </a:pPr>
            <a:r>
              <a:rPr lang="it-IT" sz="12800" dirty="0" smtClean="0">
                <a:solidFill>
                  <a:srgbClr val="FF0000"/>
                </a:solidFill>
              </a:rPr>
              <a:t>Le immagini di Sandro Botticelli:</a:t>
            </a:r>
          </a:p>
          <a:p>
            <a:pPr marL="0" indent="0" algn="r">
              <a:buNone/>
            </a:pPr>
            <a:r>
              <a:rPr lang="it-IT" sz="12800" dirty="0" smtClean="0">
                <a:solidFill>
                  <a:srgbClr val="FF0000"/>
                </a:solidFill>
              </a:rPr>
              <a:t>un diverso immaginario</a:t>
            </a:r>
            <a:endParaRPr lang="it-IT" sz="12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2800" dirty="0" smtClean="0"/>
              <a:t> </a:t>
            </a:r>
            <a:endParaRPr lang="it-IT" sz="28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565510" y="5780921"/>
            <a:ext cx="6387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/>
              <a:t>Evidentemente per i nostri alunni non è così </a:t>
            </a:r>
          </a:p>
          <a:p>
            <a:pPr algn="ctr"/>
            <a:r>
              <a:rPr lang="it-IT" sz="2400" dirty="0"/>
              <a:t>s</a:t>
            </a:r>
            <a:r>
              <a:rPr lang="it-IT" sz="2400" dirty="0" smtClean="0"/>
              <a:t>contato saper distinguere un giunco da un alloro</a:t>
            </a:r>
            <a:endParaRPr lang="it-IT" sz="2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1126"/>
            <a:ext cx="4286739" cy="321649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739" y="2321126"/>
            <a:ext cx="4857261" cy="325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3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335610" y="469900"/>
            <a:ext cx="7554390" cy="1314739"/>
          </a:xfrm>
        </p:spPr>
        <p:txBody>
          <a:bodyPr>
            <a:normAutofit fontScale="25000" lnSpcReduction="20000"/>
          </a:bodyPr>
          <a:lstStyle/>
          <a:p>
            <a:pPr marL="0" indent="0" algn="r">
              <a:buNone/>
            </a:pPr>
            <a:r>
              <a:rPr lang="it-IT" sz="12800" dirty="0" smtClean="0">
                <a:solidFill>
                  <a:srgbClr val="FF0000"/>
                </a:solidFill>
              </a:rPr>
              <a:t>Le immagini di Paola </a:t>
            </a:r>
            <a:r>
              <a:rPr lang="it-IT" sz="12800" dirty="0" err="1" smtClean="0">
                <a:solidFill>
                  <a:srgbClr val="FF0000"/>
                </a:solidFill>
              </a:rPr>
              <a:t>Nasti</a:t>
            </a:r>
            <a:r>
              <a:rPr lang="it-IT" sz="12800" dirty="0" smtClean="0">
                <a:solidFill>
                  <a:srgbClr val="FF0000"/>
                </a:solidFill>
              </a:rPr>
              <a:t>:</a:t>
            </a:r>
          </a:p>
          <a:p>
            <a:pPr marL="0" indent="0" algn="r">
              <a:buNone/>
            </a:pPr>
            <a:r>
              <a:rPr lang="it-IT" sz="12800" dirty="0">
                <a:solidFill>
                  <a:srgbClr val="FF0000"/>
                </a:solidFill>
              </a:rPr>
              <a:t>u</a:t>
            </a:r>
            <a:r>
              <a:rPr lang="it-IT" sz="12800" dirty="0" smtClean="0">
                <a:solidFill>
                  <a:srgbClr val="FF0000"/>
                </a:solidFill>
              </a:rPr>
              <a:t>n punto di vista contemporaneo</a:t>
            </a:r>
          </a:p>
          <a:p>
            <a:pPr marL="0" indent="0">
              <a:buNone/>
            </a:pPr>
            <a:r>
              <a:rPr lang="it-IT" sz="2800" dirty="0" smtClean="0"/>
              <a:t> </a:t>
            </a:r>
            <a:endParaRPr lang="it-IT" sz="2800" dirty="0"/>
          </a:p>
        </p:txBody>
      </p:sp>
      <p:pic>
        <p:nvPicPr>
          <p:cNvPr id="8" name="Immagine 7" descr="if 3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6109"/>
            <a:ext cx="5035905" cy="509189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254858" y="1828433"/>
            <a:ext cx="363514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Accanto alle illustrazioni </a:t>
            </a:r>
          </a:p>
          <a:p>
            <a:r>
              <a:rPr lang="it-IT" sz="2400" dirty="0"/>
              <a:t>b</a:t>
            </a:r>
            <a:r>
              <a:rPr lang="it-IT" sz="2400" dirty="0" smtClean="0"/>
              <a:t>otticelliane, nel nostro</a:t>
            </a:r>
          </a:p>
          <a:p>
            <a:r>
              <a:rPr lang="it-IT" sz="2400" dirty="0"/>
              <a:t>e</a:t>
            </a:r>
            <a:r>
              <a:rPr lang="it-IT" sz="2400" dirty="0" smtClean="0"/>
              <a:t>sercizio di decodifica abbiamo proposto ai ragazzi alcune tavole, inedite, realizzate da Paola </a:t>
            </a:r>
          </a:p>
          <a:p>
            <a:r>
              <a:rPr lang="it-IT" sz="2400" dirty="0" err="1" smtClean="0"/>
              <a:t>Nasti</a:t>
            </a:r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pPr algn="r"/>
            <a:r>
              <a:rPr lang="it-IT" sz="2000" dirty="0" err="1" smtClean="0">
                <a:solidFill>
                  <a:srgbClr val="FF0000"/>
                </a:solidFill>
              </a:rPr>
              <a:t>paolanst@gmail.com</a:t>
            </a:r>
            <a:endParaRPr lang="it-IT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668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815167" cy="6731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579872" y="2026388"/>
            <a:ext cx="49608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Alcune delle tavole di Paola </a:t>
            </a:r>
            <a:r>
              <a:rPr lang="it-IT" sz="2400" dirty="0" err="1" smtClean="0"/>
              <a:t>Nasti</a:t>
            </a:r>
            <a:r>
              <a:rPr lang="it-IT" sz="2400" dirty="0" smtClean="0"/>
              <a:t> condividono il carattere narrativo di quelle di Botticelli, sia pur utilizzando, naturalmente, un linguaggio formale più stilizzato e più vicino a quello cui i ragazzi sono abituati  </a:t>
            </a:r>
            <a:endParaRPr lang="it-IT" sz="2400" dirty="0" smtClean="0"/>
          </a:p>
          <a:p>
            <a:pPr algn="ctr"/>
            <a:endParaRPr lang="it-IT" dirty="0"/>
          </a:p>
          <a:p>
            <a:pPr algn="ctr"/>
            <a:endParaRPr lang="it-IT" dirty="0" smtClean="0"/>
          </a:p>
          <a:p>
            <a:pPr algn="ctr"/>
            <a:endParaRPr lang="it-IT" dirty="0"/>
          </a:p>
          <a:p>
            <a:pPr algn="ctr"/>
            <a:endParaRPr lang="it-IT" dirty="0" smtClean="0"/>
          </a:p>
          <a:p>
            <a:pPr algn="ctr"/>
            <a:endParaRPr lang="it-IT" dirty="0"/>
          </a:p>
          <a:p>
            <a:pPr algn="ctr"/>
            <a:endParaRPr lang="it-IT" dirty="0" smtClean="0"/>
          </a:p>
          <a:p>
            <a:pPr algn="ctr"/>
            <a:endParaRPr lang="it-IT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335610" y="469900"/>
            <a:ext cx="7554390" cy="131473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it-IT" sz="12800" dirty="0" smtClean="0">
                <a:solidFill>
                  <a:srgbClr val="FF0000"/>
                </a:solidFill>
              </a:rPr>
              <a:t>Le immagini di Paola </a:t>
            </a:r>
            <a:r>
              <a:rPr lang="it-IT" sz="12800" dirty="0" err="1" smtClean="0">
                <a:solidFill>
                  <a:srgbClr val="FF0000"/>
                </a:solidFill>
              </a:rPr>
              <a:t>Nasti</a:t>
            </a:r>
            <a:r>
              <a:rPr lang="it-IT" sz="12800" dirty="0" smtClean="0">
                <a:solidFill>
                  <a:srgbClr val="FF0000"/>
                </a:solidFill>
              </a:rPr>
              <a:t>:</a:t>
            </a:r>
          </a:p>
          <a:p>
            <a:pPr marL="0" indent="0" algn="r">
              <a:buFont typeface="Arial"/>
              <a:buNone/>
            </a:pPr>
            <a:r>
              <a:rPr lang="it-IT" sz="12800" dirty="0">
                <a:solidFill>
                  <a:srgbClr val="FF0000"/>
                </a:solidFill>
              </a:rPr>
              <a:t>t</a:t>
            </a:r>
            <a:r>
              <a:rPr lang="it-IT" sz="12800" dirty="0" smtClean="0">
                <a:solidFill>
                  <a:srgbClr val="FF0000"/>
                </a:solidFill>
              </a:rPr>
              <a:t>avole narrative</a:t>
            </a:r>
          </a:p>
          <a:p>
            <a:pPr marL="0" indent="0">
              <a:buFont typeface="Arial"/>
              <a:buNone/>
            </a:pPr>
            <a:r>
              <a:rPr lang="it-IT" sz="2800" dirty="0" smtClean="0"/>
              <a:t>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235417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815167" cy="6731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426606" y="1676030"/>
            <a:ext cx="4960874" cy="301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/>
          </a:p>
          <a:p>
            <a:pPr algn="ctr"/>
            <a:endParaRPr lang="it-IT" dirty="0" smtClean="0"/>
          </a:p>
          <a:p>
            <a:pPr algn="ctr"/>
            <a:endParaRPr lang="it-IT" dirty="0"/>
          </a:p>
          <a:p>
            <a:r>
              <a:rPr lang="it-IT" sz="2000" dirty="0" smtClean="0"/>
              <a:t>“I’ mi volsi a man destra, e </a:t>
            </a:r>
            <a:r>
              <a:rPr lang="it-IT" sz="2000" dirty="0" err="1" smtClean="0"/>
              <a:t>puosi</a:t>
            </a:r>
            <a:r>
              <a:rPr lang="it-IT" sz="2000" dirty="0" smtClean="0"/>
              <a:t> mente</a:t>
            </a:r>
          </a:p>
          <a:p>
            <a:r>
              <a:rPr lang="it-IT" sz="2000" dirty="0" smtClean="0"/>
              <a:t>a l’altro polo, e vidi quattro stelle</a:t>
            </a:r>
          </a:p>
          <a:p>
            <a:r>
              <a:rPr lang="it-IT" sz="2000" dirty="0" smtClean="0"/>
              <a:t>non viste mai fuor ch’ a la prima gente”</a:t>
            </a:r>
          </a:p>
          <a:p>
            <a:r>
              <a:rPr lang="it-IT" sz="2000" dirty="0" smtClean="0"/>
              <a:t> </a:t>
            </a:r>
          </a:p>
          <a:p>
            <a:pPr algn="r"/>
            <a:r>
              <a:rPr lang="it-IT" sz="2000" dirty="0" smtClean="0"/>
              <a:t>(</a:t>
            </a:r>
            <a:r>
              <a:rPr lang="it-IT" sz="2000" i="1" dirty="0" err="1" smtClean="0"/>
              <a:t>Pg</a:t>
            </a:r>
            <a:r>
              <a:rPr lang="it-IT" sz="2000" i="1" dirty="0" smtClean="0"/>
              <a:t>.</a:t>
            </a:r>
            <a:r>
              <a:rPr lang="it-IT" sz="2000" dirty="0" smtClean="0"/>
              <a:t>, I, </a:t>
            </a:r>
            <a:r>
              <a:rPr lang="it-IT" sz="2000" dirty="0" err="1" smtClean="0"/>
              <a:t>vv</a:t>
            </a:r>
            <a:r>
              <a:rPr lang="it-IT" sz="2000" dirty="0" smtClean="0"/>
              <a:t>. 22-24)</a:t>
            </a:r>
          </a:p>
          <a:p>
            <a:pPr algn="ctr"/>
            <a:endParaRPr lang="it-IT" dirty="0" smtClean="0"/>
          </a:p>
          <a:p>
            <a:pPr algn="ctr"/>
            <a:endParaRPr lang="it-IT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335610" y="469900"/>
            <a:ext cx="7554390" cy="131473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it-IT" sz="12800" dirty="0" smtClean="0">
                <a:solidFill>
                  <a:srgbClr val="FF0000"/>
                </a:solidFill>
              </a:rPr>
              <a:t>Le immagini di Paola </a:t>
            </a:r>
            <a:r>
              <a:rPr lang="it-IT" sz="12800" dirty="0" err="1" smtClean="0">
                <a:solidFill>
                  <a:srgbClr val="FF0000"/>
                </a:solidFill>
              </a:rPr>
              <a:t>Nasti</a:t>
            </a:r>
            <a:r>
              <a:rPr lang="it-IT" sz="12800" dirty="0" smtClean="0">
                <a:solidFill>
                  <a:srgbClr val="FF0000"/>
                </a:solidFill>
              </a:rPr>
              <a:t>:</a:t>
            </a:r>
          </a:p>
          <a:p>
            <a:pPr marL="0" indent="0" algn="r">
              <a:buFont typeface="Arial"/>
              <a:buNone/>
            </a:pPr>
            <a:r>
              <a:rPr lang="it-IT" sz="12800" dirty="0">
                <a:solidFill>
                  <a:srgbClr val="FF0000"/>
                </a:solidFill>
              </a:rPr>
              <a:t>t</a:t>
            </a:r>
            <a:r>
              <a:rPr lang="it-IT" sz="12800" dirty="0" smtClean="0">
                <a:solidFill>
                  <a:srgbClr val="FF0000"/>
                </a:solidFill>
              </a:rPr>
              <a:t>avole narrative</a:t>
            </a:r>
          </a:p>
          <a:p>
            <a:pPr marL="0" indent="0">
              <a:buFont typeface="Arial"/>
              <a:buNone/>
            </a:pPr>
            <a:r>
              <a:rPr lang="it-IT" sz="2800" dirty="0" smtClean="0"/>
              <a:t>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57963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4562"/>
            <a:ext cx="4827901" cy="484343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986652" y="2391859"/>
            <a:ext cx="41573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/>
              <a:t>“Io </a:t>
            </a:r>
            <a:r>
              <a:rPr lang="it-IT" sz="2000" dirty="0" err="1"/>
              <a:t>avea</a:t>
            </a:r>
            <a:r>
              <a:rPr lang="it-IT" sz="2000" dirty="0"/>
              <a:t> una corda intorno cinta,</a:t>
            </a:r>
          </a:p>
          <a:p>
            <a:r>
              <a:rPr lang="it-IT" sz="2000" dirty="0"/>
              <a:t>e con essa pensai alcuna volta</a:t>
            </a:r>
          </a:p>
          <a:p>
            <a:r>
              <a:rPr lang="it-IT" sz="2000" dirty="0"/>
              <a:t>prender la lonza a la pelle dipinta.</a:t>
            </a:r>
          </a:p>
          <a:p>
            <a:r>
              <a:rPr lang="it-IT" sz="2000" dirty="0"/>
              <a:t>Poscia ch’io l’ebbi tutta da me sciolta,</a:t>
            </a:r>
          </a:p>
          <a:p>
            <a:r>
              <a:rPr lang="it-IT" sz="2000" dirty="0"/>
              <a:t>sì come ‘l duca m’</a:t>
            </a:r>
            <a:r>
              <a:rPr lang="it-IT" sz="2000" dirty="0" err="1"/>
              <a:t>avea</a:t>
            </a:r>
            <a:r>
              <a:rPr lang="it-IT" sz="2000" dirty="0"/>
              <a:t> comandato,</a:t>
            </a:r>
          </a:p>
          <a:p>
            <a:r>
              <a:rPr lang="it-IT" sz="2000" dirty="0" err="1"/>
              <a:t>porsila</a:t>
            </a:r>
            <a:r>
              <a:rPr lang="it-IT" sz="2000" dirty="0"/>
              <a:t> a lui aggroppata e ravvolta.</a:t>
            </a:r>
          </a:p>
          <a:p>
            <a:r>
              <a:rPr lang="it-IT" sz="2000" dirty="0" err="1"/>
              <a:t>Ond’ei</a:t>
            </a:r>
            <a:r>
              <a:rPr lang="it-IT" sz="2000" dirty="0"/>
              <a:t> si volse </a:t>
            </a:r>
            <a:r>
              <a:rPr lang="it-IT" sz="2000" dirty="0" err="1"/>
              <a:t>inver</a:t>
            </a:r>
            <a:r>
              <a:rPr lang="it-IT" sz="2000" dirty="0"/>
              <a:t>’ lo destro lato,</a:t>
            </a:r>
          </a:p>
          <a:p>
            <a:r>
              <a:rPr lang="it-IT" sz="2000" dirty="0"/>
              <a:t>e alquanto di </a:t>
            </a:r>
            <a:r>
              <a:rPr lang="it-IT" sz="2000" dirty="0" err="1"/>
              <a:t>lunge</a:t>
            </a:r>
            <a:r>
              <a:rPr lang="it-IT" sz="2000" dirty="0"/>
              <a:t> da la sponda</a:t>
            </a:r>
          </a:p>
          <a:p>
            <a:r>
              <a:rPr lang="it-IT" sz="2000" dirty="0"/>
              <a:t>la </a:t>
            </a:r>
            <a:r>
              <a:rPr lang="it-IT" sz="2000" dirty="0" err="1"/>
              <a:t>gittò</a:t>
            </a:r>
            <a:r>
              <a:rPr lang="it-IT" sz="2000" dirty="0"/>
              <a:t> giuso in quell’alto burrato</a:t>
            </a:r>
            <a:r>
              <a:rPr lang="it-IT" dirty="0" smtClean="0"/>
              <a:t>.”</a:t>
            </a:r>
            <a:endParaRPr lang="it-IT" dirty="0"/>
          </a:p>
          <a:p>
            <a:r>
              <a:rPr lang="it-IT" dirty="0"/>
              <a:t> </a:t>
            </a:r>
          </a:p>
          <a:p>
            <a:pPr algn="r"/>
            <a:r>
              <a:rPr lang="it-IT" dirty="0" smtClean="0"/>
              <a:t>(</a:t>
            </a:r>
            <a:r>
              <a:rPr lang="it-IT" i="1" dirty="0" err="1" smtClean="0"/>
              <a:t>If</a:t>
            </a:r>
            <a:r>
              <a:rPr lang="it-IT" i="1" dirty="0" smtClean="0"/>
              <a:t>.</a:t>
            </a:r>
            <a:r>
              <a:rPr lang="it-IT" dirty="0" smtClean="0"/>
              <a:t>, XVI,</a:t>
            </a:r>
            <a:r>
              <a:rPr lang="it-IT" i="1" dirty="0" smtClean="0"/>
              <a:t> </a:t>
            </a:r>
            <a:r>
              <a:rPr lang="it-IT" dirty="0" err="1" smtClean="0"/>
              <a:t>vv</a:t>
            </a:r>
            <a:r>
              <a:rPr lang="it-IT" dirty="0" smtClean="0"/>
              <a:t>. 106</a:t>
            </a:r>
            <a:r>
              <a:rPr lang="it-IT" dirty="0"/>
              <a:t>-114)</a:t>
            </a: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1335610" y="469900"/>
            <a:ext cx="7554390" cy="131473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it-IT" sz="12800" dirty="0" smtClean="0">
                <a:solidFill>
                  <a:srgbClr val="FF0000"/>
                </a:solidFill>
              </a:rPr>
              <a:t>Le immagini di Paola </a:t>
            </a:r>
            <a:r>
              <a:rPr lang="it-IT" sz="12800" dirty="0" err="1" smtClean="0">
                <a:solidFill>
                  <a:srgbClr val="FF0000"/>
                </a:solidFill>
              </a:rPr>
              <a:t>Nasti</a:t>
            </a:r>
            <a:r>
              <a:rPr lang="it-IT" sz="12800" dirty="0" smtClean="0">
                <a:solidFill>
                  <a:srgbClr val="FF0000"/>
                </a:solidFill>
              </a:rPr>
              <a:t>:</a:t>
            </a:r>
          </a:p>
          <a:p>
            <a:pPr marL="0" indent="0" algn="r">
              <a:buFont typeface="Arial"/>
              <a:buNone/>
            </a:pPr>
            <a:r>
              <a:rPr lang="it-IT" sz="12800" dirty="0">
                <a:solidFill>
                  <a:srgbClr val="FF0000"/>
                </a:solidFill>
              </a:rPr>
              <a:t>t</a:t>
            </a:r>
            <a:r>
              <a:rPr lang="it-IT" sz="12800" dirty="0" smtClean="0">
                <a:solidFill>
                  <a:srgbClr val="FF0000"/>
                </a:solidFill>
              </a:rPr>
              <a:t>avole narrative</a:t>
            </a:r>
          </a:p>
          <a:p>
            <a:pPr marL="0" indent="0">
              <a:buFont typeface="Arial"/>
              <a:buNone/>
            </a:pPr>
            <a:r>
              <a:rPr lang="it-IT" sz="2800" dirty="0" smtClean="0"/>
              <a:t>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050476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 txBox="1">
            <a:spLocks/>
          </p:cNvSpPr>
          <p:nvPr/>
        </p:nvSpPr>
        <p:spPr>
          <a:xfrm>
            <a:off x="1335610" y="469900"/>
            <a:ext cx="7554390" cy="2223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it-IT" dirty="0" smtClean="0">
                <a:solidFill>
                  <a:srgbClr val="FF0000"/>
                </a:solidFill>
              </a:rPr>
              <a:t>Le immagini di Paola </a:t>
            </a:r>
            <a:r>
              <a:rPr lang="it-IT" dirty="0" err="1" smtClean="0">
                <a:solidFill>
                  <a:srgbClr val="FF0000"/>
                </a:solidFill>
              </a:rPr>
              <a:t>Nasti</a:t>
            </a:r>
            <a:r>
              <a:rPr lang="it-IT" dirty="0" smtClean="0">
                <a:solidFill>
                  <a:srgbClr val="FF0000"/>
                </a:solidFill>
              </a:rPr>
              <a:t>:</a:t>
            </a:r>
          </a:p>
          <a:p>
            <a:pPr marL="0" indent="0" algn="r">
              <a:buFont typeface="Arial"/>
              <a:buNone/>
            </a:pPr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dirty="0" smtClean="0">
                <a:solidFill>
                  <a:srgbClr val="FF0000"/>
                </a:solidFill>
              </a:rPr>
              <a:t>vocazione visiva</a:t>
            </a:r>
          </a:p>
          <a:p>
            <a:pPr marL="0" indent="0">
              <a:buFont typeface="Arial"/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929126" y="2486234"/>
            <a:ext cx="496087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La maggior parte di queste tavole, però, non fa riferimento alle vicende narrate, ma a figure retoriche, immagini, allusioni presenti nei canti.</a:t>
            </a:r>
          </a:p>
          <a:p>
            <a:r>
              <a:rPr lang="it-IT" sz="2400" dirty="0" smtClean="0"/>
              <a:t>La necessità di decodificarle spinge i ragazzi a considerare con attenzione proprio quegli elementi da loro trascurati, ritenuti puramente esornativi e di difficile comprensione, eppure fondamentali per una piena fruizione della poesia dantesca. </a:t>
            </a:r>
            <a:endParaRPr lang="it-IT" sz="2400" dirty="0" smtClean="0"/>
          </a:p>
          <a:p>
            <a:pPr algn="ctr"/>
            <a:endParaRPr lang="it-IT" dirty="0"/>
          </a:p>
          <a:p>
            <a:pPr algn="ctr"/>
            <a:endParaRPr lang="it-IT" dirty="0" smtClean="0"/>
          </a:p>
          <a:p>
            <a:pPr algn="ctr"/>
            <a:endParaRPr lang="it-IT" dirty="0"/>
          </a:p>
          <a:p>
            <a:pPr algn="ctr"/>
            <a:endParaRPr lang="it-IT" dirty="0" smtClean="0"/>
          </a:p>
          <a:p>
            <a:pPr algn="ctr"/>
            <a:endParaRPr lang="it-IT" dirty="0"/>
          </a:p>
          <a:p>
            <a:pPr algn="ctr"/>
            <a:endParaRPr lang="it-IT" dirty="0" smtClean="0"/>
          </a:p>
          <a:p>
            <a:pPr algn="ctr"/>
            <a:endParaRPr lang="it-IT" dirty="0"/>
          </a:p>
        </p:txBody>
      </p:sp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93382"/>
            <a:ext cx="3623662" cy="416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65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965242" y="1779699"/>
            <a:ext cx="4305761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it-IT" dirty="0" smtClean="0"/>
          </a:p>
          <a:p>
            <a:pPr algn="ctr"/>
            <a:endParaRPr lang="it-IT" dirty="0"/>
          </a:p>
          <a:p>
            <a:pPr algn="ctr"/>
            <a:endParaRPr lang="it-IT" dirty="0" smtClean="0"/>
          </a:p>
          <a:p>
            <a:pPr algn="ctr"/>
            <a:endParaRPr lang="it-IT" dirty="0"/>
          </a:p>
          <a:p>
            <a:pPr algn="ctr"/>
            <a:r>
              <a:rPr lang="it-IT" sz="2000" dirty="0" smtClean="0"/>
              <a:t>“Ahi </a:t>
            </a:r>
            <a:r>
              <a:rPr lang="it-IT" sz="2000" dirty="0"/>
              <a:t>serva Italia, di dolore ostello,</a:t>
            </a:r>
          </a:p>
          <a:p>
            <a:pPr algn="ctr"/>
            <a:r>
              <a:rPr lang="it-IT" sz="2000" dirty="0"/>
              <a:t>nave </a:t>
            </a:r>
            <a:r>
              <a:rPr lang="it-IT" sz="2000" dirty="0" err="1"/>
              <a:t>sanza</a:t>
            </a:r>
            <a:r>
              <a:rPr lang="it-IT" sz="2000" dirty="0"/>
              <a:t> nocchiero in gran tempesta,</a:t>
            </a:r>
          </a:p>
          <a:p>
            <a:pPr algn="ctr"/>
            <a:r>
              <a:rPr lang="it-IT" sz="2000" dirty="0"/>
              <a:t>non donna di province, ma bordello</a:t>
            </a:r>
            <a:r>
              <a:rPr lang="it-IT" sz="2000" dirty="0" smtClean="0"/>
              <a:t>!”</a:t>
            </a:r>
          </a:p>
          <a:p>
            <a:pPr algn="ctr"/>
            <a:endParaRPr lang="it-IT" dirty="0"/>
          </a:p>
          <a:p>
            <a:pPr algn="r"/>
            <a:r>
              <a:rPr lang="it-IT" sz="2000" dirty="0" smtClean="0"/>
              <a:t> (</a:t>
            </a:r>
            <a:r>
              <a:rPr lang="it-IT" sz="2000" i="1" dirty="0" err="1" smtClean="0"/>
              <a:t>Pg</a:t>
            </a:r>
            <a:r>
              <a:rPr lang="it-IT" sz="2000" i="1" dirty="0" smtClean="0"/>
              <a:t>.</a:t>
            </a:r>
            <a:r>
              <a:rPr lang="it-IT" sz="2000" dirty="0" smtClean="0"/>
              <a:t>, VI, </a:t>
            </a:r>
            <a:r>
              <a:rPr lang="it-IT" sz="2000" dirty="0" err="1" smtClean="0"/>
              <a:t>vv</a:t>
            </a:r>
            <a:r>
              <a:rPr lang="it-IT" sz="2000" dirty="0" smtClean="0"/>
              <a:t>. 76-78)</a:t>
            </a:r>
            <a:endParaRPr lang="it-IT" sz="2000" dirty="0"/>
          </a:p>
          <a:p>
            <a:pPr algn="ctr"/>
            <a:endParaRPr lang="it-IT" dirty="0" smtClean="0"/>
          </a:p>
          <a:p>
            <a:pPr algn="ctr"/>
            <a:endParaRPr lang="it-IT" dirty="0"/>
          </a:p>
        </p:txBody>
      </p:sp>
      <p:pic>
        <p:nvPicPr>
          <p:cNvPr id="6" name="Immagin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176"/>
            <a:ext cx="4971601" cy="5123824"/>
          </a:xfrm>
          <a:prstGeom prst="rect">
            <a:avLst/>
          </a:prstGeom>
        </p:spPr>
      </p:pic>
      <p:sp>
        <p:nvSpPr>
          <p:cNvPr id="7" name="Segnaposto contenuto 2"/>
          <p:cNvSpPr txBox="1">
            <a:spLocks/>
          </p:cNvSpPr>
          <p:nvPr/>
        </p:nvSpPr>
        <p:spPr>
          <a:xfrm>
            <a:off x="1335610" y="469900"/>
            <a:ext cx="7554390" cy="2223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it-IT" dirty="0" smtClean="0">
                <a:solidFill>
                  <a:srgbClr val="FF0000"/>
                </a:solidFill>
              </a:rPr>
              <a:t>Le immagini di Paola </a:t>
            </a:r>
            <a:r>
              <a:rPr lang="it-IT" dirty="0" err="1" smtClean="0">
                <a:solidFill>
                  <a:srgbClr val="FF0000"/>
                </a:solidFill>
              </a:rPr>
              <a:t>Nasti</a:t>
            </a:r>
            <a:r>
              <a:rPr lang="it-IT" dirty="0" smtClean="0">
                <a:solidFill>
                  <a:srgbClr val="FF0000"/>
                </a:solidFill>
              </a:rPr>
              <a:t>:</a:t>
            </a:r>
          </a:p>
          <a:p>
            <a:pPr marL="0" indent="0" algn="r">
              <a:buFont typeface="Arial"/>
              <a:buNone/>
            </a:pPr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dirty="0" smtClean="0">
                <a:solidFill>
                  <a:srgbClr val="FF0000"/>
                </a:solidFill>
              </a:rPr>
              <a:t>vocazione visiva</a:t>
            </a:r>
          </a:p>
          <a:p>
            <a:pPr marL="0" indent="0">
              <a:buFont typeface="Arial"/>
              <a:buNone/>
            </a:pP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5593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6100" y="330200"/>
            <a:ext cx="8229600" cy="5681663"/>
          </a:xfrm>
        </p:spPr>
        <p:txBody>
          <a:bodyPr/>
          <a:lstStyle/>
          <a:p>
            <a:pPr marL="0" indent="0" algn="r">
              <a:buNone/>
            </a:pPr>
            <a:r>
              <a:rPr lang="it-IT" dirty="0" smtClean="0">
                <a:solidFill>
                  <a:srgbClr val="FF0000"/>
                </a:solidFill>
              </a:rPr>
              <a:t>L’esercizio proposto</a:t>
            </a: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sz="2800" dirty="0" smtClean="0"/>
              <a:t>Il percorso di didattica condivisa del “mese di Dante” prevede l’elaborazione di prove di verifica comuni. </a:t>
            </a:r>
          </a:p>
          <a:p>
            <a:pPr marL="0" indent="0">
              <a:buNone/>
            </a:pPr>
            <a:r>
              <a:rPr lang="it-IT" sz="2800" dirty="0" smtClean="0"/>
              <a:t>Quest’anno abbiamo deciso di inserire nella prova alcune </a:t>
            </a:r>
            <a:r>
              <a:rPr lang="it-IT" sz="2800" dirty="0" smtClean="0">
                <a:solidFill>
                  <a:srgbClr val="FF0000"/>
                </a:solidFill>
              </a:rPr>
              <a:t>immagini</a:t>
            </a:r>
            <a:r>
              <a:rPr lang="it-IT" sz="2800" dirty="0" smtClean="0"/>
              <a:t> che illustrassero passi della </a:t>
            </a:r>
            <a:r>
              <a:rPr lang="it-IT" sz="2800" i="1" dirty="0" smtClean="0"/>
              <a:t>Commedia</a:t>
            </a:r>
            <a:r>
              <a:rPr lang="it-IT" sz="2800" dirty="0" smtClean="0"/>
              <a:t> letti in classe, chiedendo ai ragazzi di </a:t>
            </a:r>
            <a:r>
              <a:rPr lang="it-IT" sz="2800" dirty="0" smtClean="0">
                <a:solidFill>
                  <a:srgbClr val="FF0000"/>
                </a:solidFill>
              </a:rPr>
              <a:t>identificare i versi</a:t>
            </a:r>
            <a:r>
              <a:rPr lang="it-IT" sz="2800" dirty="0" smtClean="0"/>
              <a:t> cui le immagini alludevano e di commentarle. </a:t>
            </a:r>
            <a:endParaRPr lang="it-IT" sz="2800" dirty="0" smtClean="0"/>
          </a:p>
          <a:p>
            <a:pPr marL="0" indent="0">
              <a:buNone/>
            </a:pPr>
            <a:endParaRPr lang="it-IT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207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/>
          <p:cNvSpPr txBox="1">
            <a:spLocks/>
          </p:cNvSpPr>
          <p:nvPr/>
        </p:nvSpPr>
        <p:spPr>
          <a:xfrm>
            <a:off x="1335610" y="469900"/>
            <a:ext cx="7554390" cy="2223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it-IT" dirty="0" smtClean="0">
                <a:solidFill>
                  <a:srgbClr val="FF0000"/>
                </a:solidFill>
              </a:rPr>
              <a:t>Le immagini di Paola </a:t>
            </a:r>
            <a:r>
              <a:rPr lang="it-IT" dirty="0" err="1" smtClean="0">
                <a:solidFill>
                  <a:srgbClr val="FF0000"/>
                </a:solidFill>
              </a:rPr>
              <a:t>Nasti</a:t>
            </a:r>
            <a:r>
              <a:rPr lang="it-IT" dirty="0" smtClean="0">
                <a:solidFill>
                  <a:srgbClr val="FF0000"/>
                </a:solidFill>
              </a:rPr>
              <a:t>:</a:t>
            </a:r>
          </a:p>
          <a:p>
            <a:pPr marL="0" indent="0" algn="r">
              <a:buFont typeface="Arial"/>
              <a:buNone/>
            </a:pPr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dirty="0" smtClean="0">
                <a:solidFill>
                  <a:srgbClr val="FF0000"/>
                </a:solidFill>
              </a:rPr>
              <a:t>vocazione visiva</a:t>
            </a:r>
          </a:p>
          <a:p>
            <a:pPr marL="0" indent="0">
              <a:buFont typeface="Arial"/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8" name="Immagine 7" descr="pg 2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1021"/>
            <a:ext cx="4470400" cy="493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/>
          <p:cNvSpPr txBox="1">
            <a:spLocks/>
          </p:cNvSpPr>
          <p:nvPr/>
        </p:nvSpPr>
        <p:spPr>
          <a:xfrm>
            <a:off x="1335610" y="469900"/>
            <a:ext cx="7554390" cy="2223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it-IT" dirty="0" smtClean="0">
                <a:solidFill>
                  <a:srgbClr val="FF0000"/>
                </a:solidFill>
              </a:rPr>
              <a:t>Le immagini di Paola </a:t>
            </a:r>
            <a:r>
              <a:rPr lang="it-IT" dirty="0" err="1" smtClean="0">
                <a:solidFill>
                  <a:srgbClr val="FF0000"/>
                </a:solidFill>
              </a:rPr>
              <a:t>Nasti</a:t>
            </a:r>
            <a:r>
              <a:rPr lang="it-IT" dirty="0" smtClean="0">
                <a:solidFill>
                  <a:srgbClr val="FF0000"/>
                </a:solidFill>
              </a:rPr>
              <a:t>:</a:t>
            </a:r>
          </a:p>
          <a:p>
            <a:pPr marL="0" indent="0" algn="r">
              <a:buFont typeface="Arial"/>
              <a:buNone/>
            </a:pPr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dirty="0" smtClean="0">
                <a:solidFill>
                  <a:srgbClr val="FF0000"/>
                </a:solidFill>
              </a:rPr>
              <a:t>vocazione visiva</a:t>
            </a:r>
          </a:p>
          <a:p>
            <a:pPr marL="0" indent="0">
              <a:buFont typeface="Arial"/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8" name="Immagine 7" descr="pg 2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1021"/>
            <a:ext cx="4470400" cy="493730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470400" y="2686682"/>
            <a:ext cx="424856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“De </a:t>
            </a:r>
            <a:r>
              <a:rPr lang="it-IT" sz="2000" dirty="0" smtClean="0"/>
              <a:t>l’</a:t>
            </a:r>
            <a:r>
              <a:rPr lang="it-IT" sz="2000" dirty="0" err="1" smtClean="0"/>
              <a:t>Eneida</a:t>
            </a:r>
            <a:r>
              <a:rPr lang="it-IT" sz="2000" dirty="0" smtClean="0"/>
              <a:t> dico, la qual mamma,</a:t>
            </a:r>
          </a:p>
          <a:p>
            <a:r>
              <a:rPr lang="it-IT" sz="2000" dirty="0" smtClean="0"/>
              <a:t>fummi e fummi nutrice poetando:</a:t>
            </a:r>
          </a:p>
          <a:p>
            <a:r>
              <a:rPr lang="it-IT" sz="2000" dirty="0" err="1" smtClean="0"/>
              <a:t>san’essa</a:t>
            </a:r>
            <a:r>
              <a:rPr lang="it-IT" sz="2000" dirty="0" smtClean="0"/>
              <a:t> non fermai peso di </a:t>
            </a:r>
            <a:r>
              <a:rPr lang="it-IT" sz="2000" dirty="0" smtClean="0"/>
              <a:t>dramma”</a:t>
            </a:r>
            <a:endParaRPr lang="it-IT" sz="2000" dirty="0" smtClean="0"/>
          </a:p>
          <a:p>
            <a:endParaRPr lang="it-IT" sz="2000" dirty="0" smtClean="0"/>
          </a:p>
          <a:p>
            <a:pPr algn="r"/>
            <a:r>
              <a:rPr lang="it-IT" sz="2000" dirty="0" smtClean="0"/>
              <a:t>(</a:t>
            </a:r>
            <a:r>
              <a:rPr lang="it-IT" sz="2000" i="1" dirty="0" err="1" smtClean="0"/>
              <a:t>Pg</a:t>
            </a:r>
            <a:r>
              <a:rPr lang="it-IT" sz="2000" i="1" dirty="0" smtClean="0"/>
              <a:t>., </a:t>
            </a:r>
            <a:r>
              <a:rPr lang="it-IT" sz="2000" dirty="0" smtClean="0"/>
              <a:t>XXI</a:t>
            </a:r>
            <a:r>
              <a:rPr lang="it-IT" sz="2000" dirty="0" smtClean="0"/>
              <a:t>, </a:t>
            </a:r>
            <a:r>
              <a:rPr lang="it-IT" sz="2000" dirty="0" err="1" smtClean="0"/>
              <a:t>vv</a:t>
            </a:r>
            <a:r>
              <a:rPr lang="it-IT" sz="2000" dirty="0" smtClean="0"/>
              <a:t>. 97-99)</a:t>
            </a:r>
          </a:p>
          <a:p>
            <a:pPr algn="ctr"/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8004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/>
          <p:cNvSpPr txBox="1">
            <a:spLocks/>
          </p:cNvSpPr>
          <p:nvPr/>
        </p:nvSpPr>
        <p:spPr>
          <a:xfrm>
            <a:off x="1335610" y="469900"/>
            <a:ext cx="7554390" cy="2223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it-IT" dirty="0" smtClean="0">
                <a:solidFill>
                  <a:srgbClr val="FF0000"/>
                </a:solidFill>
              </a:rPr>
              <a:t>Le immagini di Paola </a:t>
            </a:r>
            <a:r>
              <a:rPr lang="it-IT" dirty="0" err="1" smtClean="0">
                <a:solidFill>
                  <a:srgbClr val="FF0000"/>
                </a:solidFill>
              </a:rPr>
              <a:t>Nasti</a:t>
            </a:r>
            <a:r>
              <a:rPr lang="it-IT" dirty="0" smtClean="0">
                <a:solidFill>
                  <a:srgbClr val="FF0000"/>
                </a:solidFill>
              </a:rPr>
              <a:t>:</a:t>
            </a:r>
          </a:p>
          <a:p>
            <a:pPr marL="0" indent="0" algn="r">
              <a:buFont typeface="Arial"/>
              <a:buNone/>
            </a:pPr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dirty="0" smtClean="0">
                <a:solidFill>
                  <a:srgbClr val="FF0000"/>
                </a:solidFill>
              </a:rPr>
              <a:t>vocazione visiva</a:t>
            </a:r>
          </a:p>
          <a:p>
            <a:pPr marL="0" indent="0">
              <a:buFont typeface="Arial"/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5" name="Immagine 4" descr="pg 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858"/>
            <a:ext cx="4608948" cy="456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2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/>
          <p:cNvSpPr txBox="1">
            <a:spLocks/>
          </p:cNvSpPr>
          <p:nvPr/>
        </p:nvSpPr>
        <p:spPr>
          <a:xfrm>
            <a:off x="1335610" y="469900"/>
            <a:ext cx="7554390" cy="2223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it-IT" dirty="0" smtClean="0">
                <a:solidFill>
                  <a:srgbClr val="FF0000"/>
                </a:solidFill>
              </a:rPr>
              <a:t>Le immagini di Paola </a:t>
            </a:r>
            <a:r>
              <a:rPr lang="it-IT" dirty="0" err="1" smtClean="0">
                <a:solidFill>
                  <a:srgbClr val="FF0000"/>
                </a:solidFill>
              </a:rPr>
              <a:t>Nasti</a:t>
            </a:r>
            <a:r>
              <a:rPr lang="it-IT" dirty="0" smtClean="0">
                <a:solidFill>
                  <a:srgbClr val="FF0000"/>
                </a:solidFill>
              </a:rPr>
              <a:t>:</a:t>
            </a:r>
          </a:p>
          <a:p>
            <a:pPr marL="0" indent="0" algn="r">
              <a:buFont typeface="Arial"/>
              <a:buNone/>
            </a:pPr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dirty="0" smtClean="0">
                <a:solidFill>
                  <a:srgbClr val="FF0000"/>
                </a:solidFill>
              </a:rPr>
              <a:t>vocazione visiva</a:t>
            </a:r>
          </a:p>
          <a:p>
            <a:pPr marL="0" indent="0">
              <a:buFont typeface="Arial"/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765986" y="2686682"/>
            <a:ext cx="424856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“</a:t>
            </a:r>
            <a:r>
              <a:rPr lang="it-IT" sz="2000" dirty="0" err="1" smtClean="0"/>
              <a:t>Ricorditi</a:t>
            </a:r>
            <a:r>
              <a:rPr lang="it-IT" sz="2000" dirty="0" smtClean="0"/>
              <a:t> </a:t>
            </a:r>
            <a:r>
              <a:rPr lang="it-IT" sz="2000" dirty="0"/>
              <a:t>di me, che son la Pia:</a:t>
            </a:r>
          </a:p>
          <a:p>
            <a:r>
              <a:rPr lang="it-IT" sz="2000" dirty="0"/>
              <a:t>Siena mi </a:t>
            </a:r>
            <a:r>
              <a:rPr lang="it-IT" sz="2000" dirty="0" err="1"/>
              <a:t>fe</a:t>
            </a:r>
            <a:r>
              <a:rPr lang="it-IT" sz="2000" dirty="0"/>
              <a:t>’, </a:t>
            </a:r>
            <a:r>
              <a:rPr lang="it-IT" sz="2000" dirty="0" err="1"/>
              <a:t>disfecemi</a:t>
            </a:r>
            <a:r>
              <a:rPr lang="it-IT" sz="2000" dirty="0"/>
              <a:t> </a:t>
            </a:r>
            <a:r>
              <a:rPr lang="it-IT" sz="2000" dirty="0" smtClean="0"/>
              <a:t>Maremma”</a:t>
            </a:r>
            <a:endParaRPr lang="it-IT" sz="2000" dirty="0"/>
          </a:p>
          <a:p>
            <a:pPr algn="ctr"/>
            <a:endParaRPr lang="it-IT" sz="2000" dirty="0" smtClean="0"/>
          </a:p>
          <a:p>
            <a:pPr algn="r"/>
            <a:r>
              <a:rPr lang="it-IT" sz="2000" dirty="0" smtClean="0"/>
              <a:t>(</a:t>
            </a:r>
            <a:r>
              <a:rPr lang="it-IT" sz="2000" i="1" dirty="0" err="1" smtClean="0"/>
              <a:t>Pg</a:t>
            </a:r>
            <a:r>
              <a:rPr lang="it-IT" sz="2000" i="1" dirty="0" smtClean="0"/>
              <a:t>., </a:t>
            </a:r>
            <a:r>
              <a:rPr lang="it-IT" sz="2000" dirty="0" smtClean="0"/>
              <a:t>V</a:t>
            </a:r>
            <a:r>
              <a:rPr lang="it-IT" sz="2000" dirty="0"/>
              <a:t>, </a:t>
            </a:r>
            <a:r>
              <a:rPr lang="it-IT" sz="2000" dirty="0" err="1"/>
              <a:t>vv</a:t>
            </a:r>
            <a:r>
              <a:rPr lang="it-IT" sz="2000" dirty="0"/>
              <a:t>. 133-134)</a:t>
            </a:r>
          </a:p>
          <a:p>
            <a:endParaRPr lang="it-IT" sz="2000" dirty="0" smtClean="0"/>
          </a:p>
          <a:p>
            <a:pPr algn="ctr"/>
            <a:endParaRPr lang="it-IT" dirty="0" smtClean="0"/>
          </a:p>
          <a:p>
            <a:endParaRPr lang="it-IT" dirty="0"/>
          </a:p>
        </p:txBody>
      </p:sp>
      <p:pic>
        <p:nvPicPr>
          <p:cNvPr id="5" name="Immagine 4" descr="pg 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858"/>
            <a:ext cx="4608948" cy="456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2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/>
          <p:cNvSpPr txBox="1">
            <a:spLocks/>
          </p:cNvSpPr>
          <p:nvPr/>
        </p:nvSpPr>
        <p:spPr>
          <a:xfrm>
            <a:off x="1335610" y="469900"/>
            <a:ext cx="7554390" cy="2223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it-IT" dirty="0" smtClean="0">
                <a:solidFill>
                  <a:srgbClr val="FF0000"/>
                </a:solidFill>
              </a:rPr>
              <a:t>Le immagini di Paola </a:t>
            </a:r>
            <a:r>
              <a:rPr lang="it-IT" dirty="0" err="1" smtClean="0">
                <a:solidFill>
                  <a:srgbClr val="FF0000"/>
                </a:solidFill>
              </a:rPr>
              <a:t>Nasti</a:t>
            </a:r>
            <a:r>
              <a:rPr lang="it-IT" dirty="0" smtClean="0">
                <a:solidFill>
                  <a:srgbClr val="FF0000"/>
                </a:solidFill>
              </a:rPr>
              <a:t>:</a:t>
            </a:r>
          </a:p>
          <a:p>
            <a:pPr marL="0" indent="0" algn="r">
              <a:buFont typeface="Arial"/>
              <a:buNone/>
            </a:pPr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dirty="0" smtClean="0">
                <a:solidFill>
                  <a:srgbClr val="FF0000"/>
                </a:solidFill>
              </a:rPr>
              <a:t>sempi dall’</a:t>
            </a:r>
            <a:r>
              <a:rPr lang="it-IT" i="1" dirty="0" smtClean="0">
                <a:solidFill>
                  <a:srgbClr val="FF0000"/>
                </a:solidFill>
              </a:rPr>
              <a:t>Inferno</a:t>
            </a:r>
            <a:endParaRPr lang="it-IT" dirty="0" smtClean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6" name="Immagine 5" descr="if 8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2229"/>
            <a:ext cx="6667101" cy="280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26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/>
          <p:cNvSpPr txBox="1">
            <a:spLocks/>
          </p:cNvSpPr>
          <p:nvPr/>
        </p:nvSpPr>
        <p:spPr>
          <a:xfrm>
            <a:off x="1335610" y="469900"/>
            <a:ext cx="7554390" cy="2223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it-IT" dirty="0" smtClean="0">
                <a:solidFill>
                  <a:srgbClr val="FF0000"/>
                </a:solidFill>
              </a:rPr>
              <a:t>Le immagini di Paola </a:t>
            </a:r>
            <a:r>
              <a:rPr lang="it-IT" dirty="0" err="1" smtClean="0">
                <a:solidFill>
                  <a:srgbClr val="FF0000"/>
                </a:solidFill>
              </a:rPr>
              <a:t>Nasti</a:t>
            </a:r>
            <a:r>
              <a:rPr lang="it-IT" dirty="0" smtClean="0">
                <a:solidFill>
                  <a:srgbClr val="FF0000"/>
                </a:solidFill>
              </a:rPr>
              <a:t>:</a:t>
            </a:r>
          </a:p>
          <a:p>
            <a:pPr marL="0" indent="0" algn="r">
              <a:buFont typeface="Arial"/>
              <a:buNone/>
            </a:pPr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dirty="0" smtClean="0">
                <a:solidFill>
                  <a:srgbClr val="FF0000"/>
                </a:solidFill>
              </a:rPr>
              <a:t>sempi dall’</a:t>
            </a:r>
            <a:r>
              <a:rPr lang="it-IT" i="1" dirty="0" smtClean="0">
                <a:solidFill>
                  <a:srgbClr val="FF0000"/>
                </a:solidFill>
              </a:rPr>
              <a:t>Inferno</a:t>
            </a:r>
            <a:endParaRPr lang="it-IT" dirty="0" smtClean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6" name="Immagine 5" descr="if 8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2229"/>
            <a:ext cx="6667101" cy="280700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844828" y="4821330"/>
            <a:ext cx="4045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“Corda </a:t>
            </a:r>
            <a:r>
              <a:rPr lang="it-IT" sz="2000" dirty="0"/>
              <a:t>non </a:t>
            </a:r>
            <a:r>
              <a:rPr lang="it-IT" sz="2000" dirty="0" err="1"/>
              <a:t>pinse</a:t>
            </a:r>
            <a:r>
              <a:rPr lang="it-IT" sz="2000" dirty="0"/>
              <a:t> mai da sé </a:t>
            </a:r>
            <a:r>
              <a:rPr lang="it-IT" sz="2000" dirty="0" smtClean="0"/>
              <a:t>saetta</a:t>
            </a:r>
          </a:p>
          <a:p>
            <a:r>
              <a:rPr lang="it-IT" sz="2000" dirty="0" smtClean="0"/>
              <a:t>che </a:t>
            </a:r>
            <a:r>
              <a:rPr lang="it-IT" sz="2000" dirty="0"/>
              <a:t>sì corresse via per l’aere snella</a:t>
            </a:r>
            <a:r>
              <a:rPr lang="it-IT" sz="2000" dirty="0" smtClean="0"/>
              <a:t>,</a:t>
            </a:r>
            <a:endParaRPr lang="it-IT" sz="2000" dirty="0" smtClean="0"/>
          </a:p>
          <a:p>
            <a:r>
              <a:rPr lang="it-IT" sz="2000" dirty="0" smtClean="0"/>
              <a:t>com’io </a:t>
            </a:r>
            <a:r>
              <a:rPr lang="it-IT" sz="2000" dirty="0"/>
              <a:t>vidi una nave </a:t>
            </a:r>
            <a:r>
              <a:rPr lang="it-IT" sz="2000" dirty="0" err="1" smtClean="0"/>
              <a:t>piccioletta</a:t>
            </a:r>
            <a:r>
              <a:rPr lang="it-IT" sz="2000" dirty="0" smtClean="0"/>
              <a:t>”</a:t>
            </a:r>
          </a:p>
          <a:p>
            <a:endParaRPr lang="it-IT" sz="2000" dirty="0"/>
          </a:p>
          <a:p>
            <a:pPr algn="r"/>
            <a:r>
              <a:rPr lang="it-IT" sz="2000" dirty="0"/>
              <a:t> </a:t>
            </a:r>
            <a:r>
              <a:rPr lang="it-IT" sz="2000" dirty="0" smtClean="0"/>
              <a:t>(</a:t>
            </a:r>
            <a:r>
              <a:rPr lang="it-IT" sz="2000" i="1" dirty="0" err="1" smtClean="0"/>
              <a:t>If</a:t>
            </a:r>
            <a:r>
              <a:rPr lang="it-IT" sz="2000" i="1" dirty="0" smtClean="0"/>
              <a:t>.</a:t>
            </a:r>
            <a:r>
              <a:rPr lang="it-IT" sz="2000" dirty="0" smtClean="0"/>
              <a:t>, VIII</a:t>
            </a:r>
            <a:r>
              <a:rPr lang="it-IT" sz="2000" dirty="0" smtClean="0"/>
              <a:t>, </a:t>
            </a:r>
            <a:r>
              <a:rPr lang="it-IT" sz="2000" dirty="0" err="1" smtClean="0"/>
              <a:t>vv</a:t>
            </a:r>
            <a:r>
              <a:rPr lang="it-IT" sz="2000" dirty="0" smtClean="0"/>
              <a:t>. 13</a:t>
            </a:r>
            <a:r>
              <a:rPr lang="it-IT" sz="2000" dirty="0"/>
              <a:t>-15)</a:t>
            </a:r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8594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/>
          <p:cNvSpPr txBox="1">
            <a:spLocks/>
          </p:cNvSpPr>
          <p:nvPr/>
        </p:nvSpPr>
        <p:spPr>
          <a:xfrm>
            <a:off x="1335610" y="469900"/>
            <a:ext cx="7554390" cy="2223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it-IT" dirty="0" smtClean="0">
                <a:solidFill>
                  <a:srgbClr val="FF0000"/>
                </a:solidFill>
              </a:rPr>
              <a:t>Le immagini di Paola </a:t>
            </a:r>
            <a:r>
              <a:rPr lang="it-IT" dirty="0" err="1" smtClean="0">
                <a:solidFill>
                  <a:srgbClr val="FF0000"/>
                </a:solidFill>
              </a:rPr>
              <a:t>Nasti</a:t>
            </a:r>
            <a:r>
              <a:rPr lang="it-IT" dirty="0" smtClean="0">
                <a:solidFill>
                  <a:srgbClr val="FF0000"/>
                </a:solidFill>
              </a:rPr>
              <a:t>:</a:t>
            </a:r>
          </a:p>
          <a:p>
            <a:pPr marL="0" indent="0" algn="r">
              <a:buFont typeface="Arial"/>
              <a:buNone/>
            </a:pPr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dirty="0" smtClean="0">
                <a:solidFill>
                  <a:srgbClr val="FF0000"/>
                </a:solidFill>
              </a:rPr>
              <a:t>sempi dall’</a:t>
            </a:r>
            <a:r>
              <a:rPr lang="it-IT" i="1" dirty="0" smtClean="0">
                <a:solidFill>
                  <a:srgbClr val="FF0000"/>
                </a:solidFill>
              </a:rPr>
              <a:t>Inferno</a:t>
            </a:r>
            <a:endParaRPr lang="it-IT" dirty="0" smtClean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5" name="Immagine 4" descr="if 29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03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46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/>
          <p:cNvSpPr txBox="1">
            <a:spLocks/>
          </p:cNvSpPr>
          <p:nvPr/>
        </p:nvSpPr>
        <p:spPr>
          <a:xfrm>
            <a:off x="1335610" y="469900"/>
            <a:ext cx="7554390" cy="2223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it-IT" smtClean="0">
                <a:solidFill>
                  <a:srgbClr val="FF0000"/>
                </a:solidFill>
              </a:rPr>
              <a:t>Le immagini di Paola </a:t>
            </a:r>
            <a:r>
              <a:rPr lang="it-IT" dirty="0" err="1" smtClean="0">
                <a:solidFill>
                  <a:srgbClr val="FF0000"/>
                </a:solidFill>
              </a:rPr>
              <a:t>Nasti</a:t>
            </a:r>
            <a:r>
              <a:rPr lang="it-IT" dirty="0" smtClean="0">
                <a:solidFill>
                  <a:srgbClr val="FF0000"/>
                </a:solidFill>
              </a:rPr>
              <a:t>:</a:t>
            </a:r>
          </a:p>
          <a:p>
            <a:pPr marL="0" indent="0" algn="r">
              <a:buFont typeface="Arial"/>
              <a:buNone/>
            </a:pPr>
            <a:r>
              <a:rPr lang="it-IT" dirty="0" smtClean="0">
                <a:solidFill>
                  <a:srgbClr val="FF0000"/>
                </a:solidFill>
              </a:rPr>
              <a:t>esempi dall’</a:t>
            </a:r>
            <a:r>
              <a:rPr lang="it-IT" i="1" dirty="0" smtClean="0">
                <a:solidFill>
                  <a:srgbClr val="FF0000"/>
                </a:solidFill>
              </a:rPr>
              <a:t>Inferno</a:t>
            </a:r>
            <a:endParaRPr lang="it-IT" dirty="0" smtClean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5" name="Immagine 4" descr="if 29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03631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304128" y="2438516"/>
            <a:ext cx="4572000" cy="215443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dirty="0" smtClean="0"/>
              <a:t>“sì </a:t>
            </a:r>
            <a:r>
              <a:rPr lang="it-IT" sz="2000" dirty="0"/>
              <a:t>vedrai ch’io son l’ombra </a:t>
            </a:r>
            <a:r>
              <a:rPr lang="it-IT" sz="2000" dirty="0" smtClean="0"/>
              <a:t>di Capocchio,</a:t>
            </a:r>
          </a:p>
          <a:p>
            <a:r>
              <a:rPr lang="it-IT" sz="2000" dirty="0" smtClean="0"/>
              <a:t>che </a:t>
            </a:r>
            <a:r>
              <a:rPr lang="it-IT" sz="2000" dirty="0"/>
              <a:t>falsai li metalli con l’alchimia</a:t>
            </a:r>
            <a:r>
              <a:rPr lang="it-IT" sz="2000" dirty="0" smtClean="0"/>
              <a:t>;</a:t>
            </a:r>
            <a:endParaRPr lang="it-IT" sz="2000" dirty="0"/>
          </a:p>
          <a:p>
            <a:r>
              <a:rPr lang="it-IT" sz="2000" dirty="0" smtClean="0"/>
              <a:t>e </a:t>
            </a:r>
            <a:r>
              <a:rPr lang="it-IT" sz="2000" dirty="0"/>
              <a:t>te dee ricordar, se ben t’adocchio</a:t>
            </a:r>
            <a:r>
              <a:rPr lang="it-IT" sz="2000" dirty="0" smtClean="0"/>
              <a:t>,</a:t>
            </a:r>
            <a:endParaRPr lang="it-IT" sz="2000" dirty="0"/>
          </a:p>
          <a:p>
            <a:r>
              <a:rPr lang="it-IT" sz="2000" dirty="0" smtClean="0"/>
              <a:t>com’io </a:t>
            </a:r>
            <a:r>
              <a:rPr lang="it-IT" sz="2000" dirty="0"/>
              <a:t>fui di natura buona </a:t>
            </a:r>
            <a:r>
              <a:rPr lang="it-IT" sz="2000" dirty="0" err="1" smtClean="0"/>
              <a:t>scimia</a:t>
            </a:r>
            <a:r>
              <a:rPr lang="it-IT" sz="2000" dirty="0" smtClean="0"/>
              <a:t>”</a:t>
            </a:r>
          </a:p>
          <a:p>
            <a:r>
              <a:rPr lang="it-IT" dirty="0" smtClean="0"/>
              <a:t> </a:t>
            </a:r>
          </a:p>
          <a:p>
            <a:pPr algn="r"/>
            <a:r>
              <a:rPr lang="it-IT" dirty="0" smtClean="0"/>
              <a:t>(</a:t>
            </a:r>
            <a:r>
              <a:rPr lang="it-IT" i="1" dirty="0" err="1" smtClean="0"/>
              <a:t>If</a:t>
            </a:r>
            <a:r>
              <a:rPr lang="it-IT" i="1" dirty="0" smtClean="0"/>
              <a:t>.</a:t>
            </a:r>
            <a:r>
              <a:rPr lang="it-IT" dirty="0" smtClean="0"/>
              <a:t>, XXIX</a:t>
            </a:r>
            <a:r>
              <a:rPr lang="it-IT" dirty="0"/>
              <a:t>, </a:t>
            </a:r>
            <a:r>
              <a:rPr lang="it-IT" dirty="0" err="1"/>
              <a:t>vv</a:t>
            </a:r>
            <a:r>
              <a:rPr lang="it-IT" dirty="0"/>
              <a:t>. 136-139)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8392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/>
          <p:cNvSpPr txBox="1">
            <a:spLocks/>
          </p:cNvSpPr>
          <p:nvPr/>
        </p:nvSpPr>
        <p:spPr>
          <a:xfrm>
            <a:off x="1335610" y="469900"/>
            <a:ext cx="7554390" cy="2223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it-IT" smtClean="0">
                <a:solidFill>
                  <a:srgbClr val="FF0000"/>
                </a:solidFill>
              </a:rPr>
              <a:t>Le immagini di Paola </a:t>
            </a:r>
            <a:r>
              <a:rPr lang="it-IT" dirty="0" err="1" smtClean="0">
                <a:solidFill>
                  <a:srgbClr val="FF0000"/>
                </a:solidFill>
              </a:rPr>
              <a:t>Nasti</a:t>
            </a:r>
            <a:r>
              <a:rPr lang="it-IT" dirty="0" smtClean="0">
                <a:solidFill>
                  <a:srgbClr val="FF0000"/>
                </a:solidFill>
              </a:rPr>
              <a:t>:</a:t>
            </a:r>
          </a:p>
          <a:p>
            <a:pPr marL="0" indent="0" algn="r">
              <a:buFont typeface="Arial"/>
              <a:buNone/>
            </a:pPr>
            <a:r>
              <a:rPr lang="it-IT" dirty="0" smtClean="0">
                <a:solidFill>
                  <a:srgbClr val="FF0000"/>
                </a:solidFill>
              </a:rPr>
              <a:t>esempi dall’</a:t>
            </a:r>
            <a:r>
              <a:rPr lang="it-IT" i="1" dirty="0" smtClean="0">
                <a:solidFill>
                  <a:srgbClr val="FF0000"/>
                </a:solidFill>
              </a:rPr>
              <a:t>Inferno</a:t>
            </a:r>
            <a:endParaRPr lang="it-IT" dirty="0" smtClean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8" name="Immagine 7" descr="if 3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4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21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/>
          <p:cNvSpPr txBox="1">
            <a:spLocks/>
          </p:cNvSpPr>
          <p:nvPr/>
        </p:nvSpPr>
        <p:spPr>
          <a:xfrm>
            <a:off x="1335610" y="469900"/>
            <a:ext cx="7554390" cy="2223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it-IT" dirty="0" smtClean="0">
                <a:solidFill>
                  <a:srgbClr val="FF0000"/>
                </a:solidFill>
              </a:rPr>
              <a:t>Le immagini di Paola </a:t>
            </a:r>
            <a:r>
              <a:rPr lang="it-IT" dirty="0" err="1" smtClean="0">
                <a:solidFill>
                  <a:srgbClr val="FF0000"/>
                </a:solidFill>
              </a:rPr>
              <a:t>Nasti</a:t>
            </a:r>
            <a:r>
              <a:rPr lang="it-IT" dirty="0" smtClean="0">
                <a:solidFill>
                  <a:srgbClr val="FF0000"/>
                </a:solidFill>
              </a:rPr>
              <a:t>:</a:t>
            </a:r>
          </a:p>
          <a:p>
            <a:pPr marL="0" indent="0" algn="r">
              <a:buFont typeface="Arial"/>
              <a:buNone/>
            </a:pPr>
            <a:r>
              <a:rPr lang="it-IT" dirty="0" smtClean="0">
                <a:solidFill>
                  <a:srgbClr val="FF0000"/>
                </a:solidFill>
              </a:rPr>
              <a:t>esempi dall’</a:t>
            </a:r>
            <a:r>
              <a:rPr lang="it-IT" i="1" dirty="0" smtClean="0">
                <a:solidFill>
                  <a:srgbClr val="FF0000"/>
                </a:solidFill>
              </a:rPr>
              <a:t>Inferno</a:t>
            </a:r>
            <a:endParaRPr lang="it-IT" dirty="0" smtClean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8" name="Immagine 7" descr="if 3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4661" cy="6858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020693" y="3189526"/>
            <a:ext cx="463350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“E </a:t>
            </a:r>
            <a:r>
              <a:rPr lang="it-IT" sz="2000" dirty="0"/>
              <a:t>come a gracidar si sta la rana</a:t>
            </a:r>
          </a:p>
          <a:p>
            <a:r>
              <a:rPr lang="it-IT" sz="2000" dirty="0"/>
              <a:t>col muso fuor de l’acqua, quando </a:t>
            </a:r>
            <a:r>
              <a:rPr lang="it-IT" sz="2000" dirty="0" smtClean="0"/>
              <a:t>sogna"</a:t>
            </a:r>
            <a:endParaRPr lang="it-IT" sz="2000" dirty="0"/>
          </a:p>
          <a:p>
            <a:pPr algn="ctr"/>
            <a:r>
              <a:rPr lang="it-IT" sz="2000" dirty="0"/>
              <a:t> </a:t>
            </a:r>
          </a:p>
          <a:p>
            <a:pPr algn="r"/>
            <a:r>
              <a:rPr lang="it-IT" sz="2000" dirty="0" smtClean="0"/>
              <a:t>                                           (</a:t>
            </a:r>
            <a:r>
              <a:rPr lang="it-IT" sz="2000" i="1" dirty="0" err="1" smtClean="0"/>
              <a:t>If</a:t>
            </a:r>
            <a:r>
              <a:rPr lang="it-IT" sz="2000" i="1" dirty="0" smtClean="0"/>
              <a:t>.</a:t>
            </a:r>
            <a:r>
              <a:rPr lang="it-IT" sz="2000" dirty="0" smtClean="0"/>
              <a:t>, XXII, </a:t>
            </a:r>
            <a:r>
              <a:rPr lang="it-IT" sz="2000" dirty="0" err="1" smtClean="0"/>
              <a:t>vv</a:t>
            </a:r>
            <a:r>
              <a:rPr lang="it-IT" sz="2000" dirty="0" smtClean="0"/>
              <a:t>. 31</a:t>
            </a:r>
            <a:r>
              <a:rPr lang="it-IT" sz="2000" dirty="0"/>
              <a:t>-32)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9598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3200" y="469900"/>
            <a:ext cx="8686800" cy="56816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it-IT" dirty="0" smtClean="0">
                <a:solidFill>
                  <a:srgbClr val="FF0000"/>
                </a:solidFill>
              </a:rPr>
              <a:t>Le motivazioni:</a:t>
            </a:r>
          </a:p>
          <a:p>
            <a:pPr marL="0" indent="0" algn="r">
              <a:buNone/>
            </a:pPr>
            <a:r>
              <a:rPr lang="it-IT" dirty="0">
                <a:solidFill>
                  <a:srgbClr val="FF0000"/>
                </a:solidFill>
              </a:rPr>
              <a:t>a</a:t>
            </a:r>
            <a:r>
              <a:rPr lang="it-IT" dirty="0" smtClean="0">
                <a:solidFill>
                  <a:srgbClr val="FF0000"/>
                </a:solidFill>
              </a:rPr>
              <a:t>lla ricerca di un immaginario comune</a:t>
            </a: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sz="2800" dirty="0" smtClean="0"/>
              <a:t>Secondo la nota affermazione di Montale, "</a:t>
            </a:r>
            <a:r>
              <a:rPr lang="it-IT" sz="2800" dirty="0">
                <a:solidFill>
                  <a:srgbClr val="FF0000"/>
                </a:solidFill>
              </a:rPr>
              <a:t>Dante crea gli oggetti </a:t>
            </a:r>
            <a:r>
              <a:rPr lang="it-IT" sz="2800" dirty="0" smtClean="0">
                <a:solidFill>
                  <a:srgbClr val="FF0000"/>
                </a:solidFill>
              </a:rPr>
              <a:t>nominandoli</a:t>
            </a:r>
            <a:r>
              <a:rPr lang="it-IT" sz="2800" dirty="0" smtClean="0"/>
              <a:t>”</a:t>
            </a:r>
            <a:r>
              <a:rPr lang="it-IT" sz="2800" dirty="0" smtClean="0"/>
              <a:t>. </a:t>
            </a:r>
            <a:r>
              <a:rPr lang="it-IT" sz="2800" dirty="0" smtClean="0"/>
              <a:t> </a:t>
            </a:r>
          </a:p>
          <a:p>
            <a:pPr marL="0" indent="0">
              <a:buNone/>
            </a:pPr>
            <a:r>
              <a:rPr lang="it-IT" sz="2800" dirty="0" smtClean="0"/>
              <a:t>Capita però sempre più spesso di constatare che gli adolescenti non condividono il nostro immaginario; hanno sempre meno esperienza di nomi di piante, fiori, animali, oggetti che a noi sembrano assolutamente familiari, dunque non riescono a “vedere” le immagini della poesia. </a:t>
            </a:r>
          </a:p>
          <a:p>
            <a:pPr marL="0" indent="0">
              <a:buNone/>
            </a:pPr>
            <a:endParaRPr lang="it-IT" sz="2800" dirty="0" smtClean="0"/>
          </a:p>
          <a:p>
            <a:pPr marL="0" indent="0">
              <a:buNone/>
            </a:pP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256343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/>
          <p:cNvSpPr txBox="1">
            <a:spLocks/>
          </p:cNvSpPr>
          <p:nvPr/>
        </p:nvSpPr>
        <p:spPr>
          <a:xfrm>
            <a:off x="1335610" y="469900"/>
            <a:ext cx="7554390" cy="2223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it-IT" dirty="0" smtClean="0">
                <a:solidFill>
                  <a:srgbClr val="FF0000"/>
                </a:solidFill>
              </a:rPr>
              <a:t>Le immagini di Paola </a:t>
            </a:r>
            <a:r>
              <a:rPr lang="it-IT" dirty="0" err="1" smtClean="0">
                <a:solidFill>
                  <a:srgbClr val="FF0000"/>
                </a:solidFill>
              </a:rPr>
              <a:t>Nasti</a:t>
            </a:r>
            <a:r>
              <a:rPr lang="it-IT" dirty="0" smtClean="0">
                <a:solidFill>
                  <a:srgbClr val="FF0000"/>
                </a:solidFill>
              </a:rPr>
              <a:t>:</a:t>
            </a:r>
          </a:p>
          <a:p>
            <a:pPr marL="0" indent="0" algn="r">
              <a:buFont typeface="Arial"/>
              <a:buNone/>
            </a:pPr>
            <a:r>
              <a:rPr lang="it-IT" dirty="0">
                <a:solidFill>
                  <a:srgbClr val="FF0000"/>
                </a:solidFill>
              </a:rPr>
              <a:t>u</a:t>
            </a:r>
            <a:r>
              <a:rPr lang="it-IT" dirty="0" smtClean="0">
                <a:solidFill>
                  <a:srgbClr val="FF0000"/>
                </a:solidFill>
              </a:rPr>
              <a:t>n esempio dal </a:t>
            </a:r>
            <a:r>
              <a:rPr lang="it-IT" i="1" dirty="0" smtClean="0">
                <a:solidFill>
                  <a:srgbClr val="FF0000"/>
                </a:solidFill>
              </a:rPr>
              <a:t>Paradiso</a:t>
            </a:r>
          </a:p>
          <a:p>
            <a:pPr marL="0" indent="0">
              <a:buFont typeface="Arial"/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5" name="Immagine 4" descr="pd 7b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4052"/>
            <a:ext cx="6328465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22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/>
          <p:cNvSpPr txBox="1">
            <a:spLocks/>
          </p:cNvSpPr>
          <p:nvPr/>
        </p:nvSpPr>
        <p:spPr>
          <a:xfrm>
            <a:off x="1335610" y="469900"/>
            <a:ext cx="7554390" cy="2223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it-IT" dirty="0" smtClean="0">
                <a:solidFill>
                  <a:srgbClr val="FF0000"/>
                </a:solidFill>
              </a:rPr>
              <a:t>Le immagini di Paola </a:t>
            </a:r>
            <a:r>
              <a:rPr lang="it-IT" dirty="0" err="1" smtClean="0">
                <a:solidFill>
                  <a:srgbClr val="FF0000"/>
                </a:solidFill>
              </a:rPr>
              <a:t>Nasti</a:t>
            </a:r>
            <a:r>
              <a:rPr lang="it-IT" dirty="0" smtClean="0">
                <a:solidFill>
                  <a:srgbClr val="FF0000"/>
                </a:solidFill>
              </a:rPr>
              <a:t>:</a:t>
            </a:r>
          </a:p>
          <a:p>
            <a:pPr marL="0" indent="0" algn="r">
              <a:buFont typeface="Arial"/>
              <a:buNone/>
            </a:pPr>
            <a:r>
              <a:rPr lang="it-IT" dirty="0">
                <a:solidFill>
                  <a:srgbClr val="FF0000"/>
                </a:solidFill>
              </a:rPr>
              <a:t>u</a:t>
            </a:r>
            <a:r>
              <a:rPr lang="it-IT" dirty="0" smtClean="0">
                <a:solidFill>
                  <a:srgbClr val="FF0000"/>
                </a:solidFill>
              </a:rPr>
              <a:t>n esempio dal </a:t>
            </a:r>
            <a:r>
              <a:rPr lang="it-IT" i="1" dirty="0" smtClean="0">
                <a:solidFill>
                  <a:srgbClr val="FF0000"/>
                </a:solidFill>
              </a:rPr>
              <a:t>Paradiso</a:t>
            </a:r>
          </a:p>
          <a:p>
            <a:pPr marL="0" indent="0">
              <a:buFont typeface="Arial"/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5" name="Immagine 4" descr="pd 7b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4052"/>
            <a:ext cx="6328465" cy="25654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671219" y="5036781"/>
            <a:ext cx="52803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/>
              <a:t>“Per </a:t>
            </a:r>
            <a:r>
              <a:rPr lang="it-IT" sz="2000" dirty="0"/>
              <a:t>non soffrire a la virtù che </a:t>
            </a:r>
            <a:r>
              <a:rPr lang="it-IT" sz="2000" dirty="0" err="1"/>
              <a:t>vole</a:t>
            </a:r>
            <a:r>
              <a:rPr lang="it-IT" sz="2000" dirty="0"/>
              <a:t> </a:t>
            </a:r>
          </a:p>
          <a:p>
            <a:r>
              <a:rPr lang="it-IT" sz="2000" dirty="0"/>
              <a:t>freno a suo prode, quell’</a:t>
            </a:r>
            <a:r>
              <a:rPr lang="it-IT" sz="2000" dirty="0" err="1"/>
              <a:t>uom</a:t>
            </a:r>
            <a:r>
              <a:rPr lang="it-IT" sz="2000" dirty="0"/>
              <a:t> che non nacque,</a:t>
            </a:r>
          </a:p>
          <a:p>
            <a:r>
              <a:rPr lang="it-IT" sz="2000" dirty="0"/>
              <a:t>dannando sé, dannò tutta sua </a:t>
            </a:r>
            <a:r>
              <a:rPr lang="it-IT" sz="2000" dirty="0" smtClean="0"/>
              <a:t>prole”</a:t>
            </a:r>
          </a:p>
          <a:p>
            <a:endParaRPr lang="it-IT" sz="2000" dirty="0" smtClean="0"/>
          </a:p>
          <a:p>
            <a:pPr algn="r"/>
            <a:r>
              <a:rPr lang="it-IT" sz="2000" dirty="0" smtClean="0"/>
              <a:t>(Pd., VII</a:t>
            </a:r>
            <a:r>
              <a:rPr lang="it-IT" sz="2000" dirty="0" smtClean="0"/>
              <a:t>, </a:t>
            </a:r>
            <a:r>
              <a:rPr lang="it-IT" sz="2000" dirty="0" err="1" smtClean="0"/>
              <a:t>vv</a:t>
            </a:r>
            <a:r>
              <a:rPr lang="it-IT" sz="2000" dirty="0" smtClean="0"/>
              <a:t>. 25-27)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632580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203200" y="469900"/>
            <a:ext cx="8686800" cy="56816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it-IT" dirty="0" smtClean="0">
                <a:solidFill>
                  <a:srgbClr val="FF0000"/>
                </a:solidFill>
              </a:rPr>
              <a:t>Per imparare a “leggere con gli occhi”</a:t>
            </a: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sz="2800" dirty="0" smtClean="0"/>
              <a:t> Le modalità di lettura messe in pratica dai ragazzi - ma non solo! - diventano inoltre sempre più rapide, volte a seguire l</a:t>
            </a:r>
            <a:r>
              <a:rPr lang="it-IT" sz="2800" dirty="0"/>
              <a:t>e</a:t>
            </a:r>
            <a:r>
              <a:rPr lang="it-IT" sz="2800" dirty="0" smtClean="0"/>
              <a:t> sequenze narrativa, tralasciando ogni elemento descrittivo e saltando a piè pari le figure retoriche.</a:t>
            </a:r>
            <a:endParaRPr lang="it-IT" sz="2800" dirty="0"/>
          </a:p>
          <a:p>
            <a:pPr marL="0" indent="0">
              <a:buNone/>
            </a:pPr>
            <a:r>
              <a:rPr lang="it-IT" sz="2800" dirty="0" smtClean="0"/>
              <a:t>Un esercizio di decodifica delle immagini, applicato ad una poesia dalla straordinaria potenza visiva qual è quella dantesca, aiuta i ragazzi a “leggere con gli occhi”, e mette i docenti in condizione di misurare e cercare di ridurre la distanza che intercorre tra il proprio immaginario e quello dei giovani lettori.</a:t>
            </a:r>
          </a:p>
          <a:p>
            <a:pPr marL="0" indent="0">
              <a:buNone/>
            </a:pP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24511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3314700" y="304801"/>
            <a:ext cx="5575300" cy="990599"/>
          </a:xfrm>
        </p:spPr>
        <p:txBody>
          <a:bodyPr>
            <a:normAutofit fontScale="62500" lnSpcReduction="20000"/>
          </a:bodyPr>
          <a:lstStyle/>
          <a:p>
            <a:pPr marL="0" indent="0" algn="r">
              <a:buNone/>
            </a:pPr>
            <a:r>
              <a:rPr lang="it-IT" sz="5100" dirty="0" smtClean="0">
                <a:solidFill>
                  <a:srgbClr val="FF0000"/>
                </a:solidFill>
              </a:rPr>
              <a:t>Le immagini di Sandro Botticelli</a:t>
            </a:r>
            <a:endParaRPr lang="it-IT" sz="5100" dirty="0" smtClean="0"/>
          </a:p>
          <a:p>
            <a:pPr marL="0" indent="0">
              <a:buNone/>
            </a:pPr>
            <a:r>
              <a:rPr lang="it-IT" sz="2800" dirty="0" smtClean="0"/>
              <a:t> </a:t>
            </a:r>
            <a:endParaRPr lang="it-IT" sz="28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83579"/>
            <a:ext cx="4089283" cy="277442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95400"/>
            <a:ext cx="4089282" cy="27178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356100" y="1460500"/>
            <a:ext cx="46355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Alcune delle immagini proposte nella prova sono tratte dai disegni eseguiti da Sandro Botticelli per illustrare la </a:t>
            </a:r>
            <a:r>
              <a:rPr lang="it-IT" sz="2400" i="1" dirty="0" smtClean="0"/>
              <a:t>Divina Commedia</a:t>
            </a:r>
            <a:r>
              <a:rPr lang="it-IT" sz="2400" dirty="0" smtClean="0"/>
              <a:t>. </a:t>
            </a:r>
          </a:p>
          <a:p>
            <a:endParaRPr lang="it-IT" sz="2400" dirty="0" smtClean="0"/>
          </a:p>
          <a:p>
            <a:r>
              <a:rPr lang="it-IT" sz="2400" dirty="0" smtClean="0"/>
              <a:t>Questa scelta ci ha permesso di incrociare il nostro percorso con il </a:t>
            </a:r>
            <a:r>
              <a:rPr lang="it-IT" sz="2400" dirty="0" smtClean="0">
                <a:solidFill>
                  <a:srgbClr val="FF0000"/>
                </a:solidFill>
              </a:rPr>
              <a:t>programma di Storia dell’Arte </a:t>
            </a:r>
            <a:r>
              <a:rPr lang="it-IT" sz="2400" dirty="0" smtClean="0"/>
              <a:t>del quarto anno.</a:t>
            </a:r>
          </a:p>
          <a:p>
            <a:endParaRPr lang="it-IT" sz="2400" dirty="0" smtClean="0"/>
          </a:p>
        </p:txBody>
      </p:sp>
    </p:spTree>
    <p:extLst>
      <p:ext uri="{BB962C8B-B14F-4D97-AF65-F5344CB8AC3E}">
        <p14:creationId xmlns:p14="http://schemas.microsoft.com/office/powerpoint/2010/main" val="406775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470400" y="1492756"/>
            <a:ext cx="39928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Le immagini di Botticelli hanno un carattere narrativo: illustrano il viaggio di Dante e le situazioni in cui il poeta viene a trovarsi.</a:t>
            </a:r>
          </a:p>
          <a:p>
            <a:r>
              <a:rPr lang="it-IT" sz="2400" dirty="0" smtClean="0"/>
              <a:t>La loro analisi permette dunque di valutare quanto gli alunni abbiano messo a fuoco la sequenza dei fatti raccontati nel poema, le modalità del loro svolgimento,</a:t>
            </a:r>
          </a:p>
          <a:p>
            <a:r>
              <a:rPr lang="it-IT" sz="2400" dirty="0"/>
              <a:t>l</a:t>
            </a:r>
            <a:r>
              <a:rPr lang="it-IT" sz="2400" dirty="0" smtClean="0"/>
              <a:t>a descrizione dei personaggi</a:t>
            </a:r>
            <a:r>
              <a:rPr lang="it-IT" sz="2400" dirty="0" smtClean="0"/>
              <a:t>.</a:t>
            </a:r>
            <a:endParaRPr lang="it-IT" sz="2400" dirty="0"/>
          </a:p>
        </p:txBody>
      </p:sp>
      <p:pic>
        <p:nvPicPr>
          <p:cNvPr id="2" name="Immagine 1" descr="2016-03-07 10.34.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92756"/>
            <a:ext cx="4038600" cy="5365243"/>
          </a:xfrm>
          <a:prstGeom prst="rect">
            <a:avLst/>
          </a:prstGeom>
        </p:spPr>
      </p:pic>
      <p:sp>
        <p:nvSpPr>
          <p:cNvPr id="8" name="Segnaposto contenuto 2"/>
          <p:cNvSpPr txBox="1">
            <a:spLocks/>
          </p:cNvSpPr>
          <p:nvPr/>
        </p:nvSpPr>
        <p:spPr>
          <a:xfrm>
            <a:off x="3314700" y="304801"/>
            <a:ext cx="5575300" cy="99059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it-IT" sz="5100" dirty="0" smtClean="0">
                <a:solidFill>
                  <a:srgbClr val="FF0000"/>
                </a:solidFill>
              </a:rPr>
              <a:t>Le immagini di Sandro Botticelli</a:t>
            </a:r>
            <a:endParaRPr lang="it-IT" sz="5100" dirty="0" smtClean="0"/>
          </a:p>
          <a:p>
            <a:pPr marL="0" indent="0">
              <a:buFont typeface="Arial"/>
              <a:buNone/>
            </a:pPr>
            <a:r>
              <a:rPr lang="it-IT" sz="2800" dirty="0" smtClean="0"/>
              <a:t>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135347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241800" y="1721356"/>
            <a:ext cx="4737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“Vidi presso di me un veglio solo,</a:t>
            </a:r>
          </a:p>
          <a:p>
            <a:r>
              <a:rPr lang="it-IT" sz="2000" dirty="0"/>
              <a:t>d</a:t>
            </a:r>
            <a:r>
              <a:rPr lang="it-IT" sz="2000" dirty="0" smtClean="0"/>
              <a:t>egno di tanta reverenza in vista,</a:t>
            </a:r>
          </a:p>
          <a:p>
            <a:r>
              <a:rPr lang="it-IT" sz="2000" dirty="0"/>
              <a:t>c</a:t>
            </a:r>
            <a:r>
              <a:rPr lang="it-IT" sz="2000" dirty="0" smtClean="0"/>
              <a:t>he più non dee a padre alcun figliuolo.</a:t>
            </a:r>
          </a:p>
          <a:p>
            <a:r>
              <a:rPr lang="it-IT" sz="2000" dirty="0" smtClean="0"/>
              <a:t>Lunga la barba e di per bianco mista</a:t>
            </a:r>
          </a:p>
          <a:p>
            <a:r>
              <a:rPr lang="it-IT" sz="2000" dirty="0"/>
              <a:t>p</a:t>
            </a:r>
            <a:r>
              <a:rPr lang="it-IT" sz="2000" dirty="0" smtClean="0"/>
              <a:t>ortava, </a:t>
            </a:r>
            <a:r>
              <a:rPr lang="it-IT" sz="2000" dirty="0" err="1" smtClean="0"/>
              <a:t>a’</a:t>
            </a:r>
            <a:r>
              <a:rPr lang="it-IT" sz="2000" dirty="0" smtClean="0"/>
              <a:t> suoi capelli </a:t>
            </a:r>
            <a:r>
              <a:rPr lang="it-IT" sz="2000" dirty="0" err="1" smtClean="0"/>
              <a:t>simigliante</a:t>
            </a:r>
            <a:r>
              <a:rPr lang="it-IT" sz="2000" dirty="0" smtClean="0"/>
              <a:t>,</a:t>
            </a:r>
          </a:p>
          <a:p>
            <a:r>
              <a:rPr lang="it-IT" sz="2000" dirty="0"/>
              <a:t>d</a:t>
            </a:r>
            <a:r>
              <a:rPr lang="it-IT" sz="2000" dirty="0" smtClean="0"/>
              <a:t>e’ </a:t>
            </a:r>
            <a:r>
              <a:rPr lang="it-IT" sz="2000" dirty="0" err="1" smtClean="0"/>
              <a:t>quai</a:t>
            </a:r>
            <a:r>
              <a:rPr lang="it-IT" sz="2000" dirty="0" smtClean="0"/>
              <a:t> cadeva al petto doppia lista”</a:t>
            </a:r>
          </a:p>
          <a:p>
            <a:endParaRPr lang="it-IT" sz="2000" dirty="0" smtClean="0"/>
          </a:p>
          <a:p>
            <a:pPr algn="r"/>
            <a:r>
              <a:rPr lang="it-IT" sz="2000" dirty="0" smtClean="0"/>
              <a:t>(</a:t>
            </a:r>
            <a:r>
              <a:rPr lang="it-IT" sz="2000" i="1" dirty="0" err="1" smtClean="0"/>
              <a:t>Pg</a:t>
            </a:r>
            <a:r>
              <a:rPr lang="it-IT" sz="2000" i="1" dirty="0" smtClean="0"/>
              <a:t>.</a:t>
            </a:r>
            <a:r>
              <a:rPr lang="it-IT" sz="2000" dirty="0" smtClean="0"/>
              <a:t>, I, </a:t>
            </a:r>
            <a:r>
              <a:rPr lang="it-IT" sz="2000" dirty="0" err="1" smtClean="0"/>
              <a:t>vv</a:t>
            </a:r>
            <a:r>
              <a:rPr lang="it-IT" sz="2000" dirty="0" smtClean="0"/>
              <a:t>. 31-39)</a:t>
            </a:r>
            <a:endParaRPr lang="it-IT" sz="2000" i="1" dirty="0"/>
          </a:p>
        </p:txBody>
      </p:sp>
      <p:pic>
        <p:nvPicPr>
          <p:cNvPr id="7" name="Immagine 6" descr="2016-03-07 10.34.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92756"/>
            <a:ext cx="4038600" cy="5365243"/>
          </a:xfrm>
          <a:prstGeom prst="rect">
            <a:avLst/>
          </a:prstGeom>
        </p:spPr>
      </p:pic>
      <p:sp>
        <p:nvSpPr>
          <p:cNvPr id="8" name="Segnaposto contenuto 2"/>
          <p:cNvSpPr txBox="1">
            <a:spLocks/>
          </p:cNvSpPr>
          <p:nvPr/>
        </p:nvSpPr>
        <p:spPr>
          <a:xfrm>
            <a:off x="3314700" y="304801"/>
            <a:ext cx="5575300" cy="99059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it-IT" sz="5100" dirty="0" smtClean="0">
                <a:solidFill>
                  <a:srgbClr val="FF0000"/>
                </a:solidFill>
              </a:rPr>
              <a:t>Le immagini di Sandro Botticelli</a:t>
            </a:r>
            <a:endParaRPr lang="it-IT" sz="5100" dirty="0" smtClean="0"/>
          </a:p>
          <a:p>
            <a:pPr marL="0" indent="0">
              <a:buFont typeface="Arial"/>
              <a:buNone/>
            </a:pPr>
            <a:r>
              <a:rPr lang="it-IT" sz="2800" dirty="0" smtClean="0"/>
              <a:t>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124211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893586" y="1246174"/>
            <a:ext cx="411467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Questa immagine, ad esempio,</a:t>
            </a:r>
          </a:p>
          <a:p>
            <a:r>
              <a:rPr lang="it-IT" sz="2400" dirty="0" smtClean="0"/>
              <a:t> è utile a  visualizzare </a:t>
            </a:r>
          </a:p>
          <a:p>
            <a:r>
              <a:rPr lang="it-IT" sz="2400" dirty="0" smtClean="0"/>
              <a:t>l’espressione contrita di Virgilio</a:t>
            </a:r>
          </a:p>
          <a:p>
            <a:r>
              <a:rPr lang="it-IT" sz="2400" dirty="0" smtClean="0"/>
              <a:t> e l’attenzione con cui Dante lo </a:t>
            </a:r>
          </a:p>
          <a:p>
            <a:r>
              <a:rPr lang="it-IT" sz="2400" dirty="0" smtClean="0"/>
              <a:t>osserva. </a:t>
            </a:r>
          </a:p>
          <a:p>
            <a:endParaRPr lang="it-IT" sz="2400" dirty="0"/>
          </a:p>
          <a:p>
            <a:r>
              <a:rPr lang="it-IT" sz="2400" dirty="0" smtClean="0"/>
              <a:t>Ci ricorda anche che le anime </a:t>
            </a:r>
          </a:p>
          <a:p>
            <a:r>
              <a:rPr lang="it-IT" sz="2400" dirty="0"/>
              <a:t>a</a:t>
            </a:r>
            <a:r>
              <a:rPr lang="it-IT" sz="2400" dirty="0" smtClean="0"/>
              <a:t>ppaiono nude ai due </a:t>
            </a:r>
          </a:p>
          <a:p>
            <a:r>
              <a:rPr lang="it-IT" sz="2400" dirty="0" smtClean="0"/>
              <a:t>viaggiatori.</a:t>
            </a:r>
          </a:p>
        </p:txBody>
      </p:sp>
      <p:pic>
        <p:nvPicPr>
          <p:cNvPr id="8" name="Immagine 7" descr="Senza tito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174"/>
            <a:ext cx="4062907" cy="5660485"/>
          </a:xfrm>
          <a:prstGeom prst="rect">
            <a:avLst/>
          </a:prstGeom>
        </p:spPr>
      </p:pic>
      <p:sp>
        <p:nvSpPr>
          <p:cNvPr id="10" name="Segnaposto contenuto 2"/>
          <p:cNvSpPr txBox="1">
            <a:spLocks/>
          </p:cNvSpPr>
          <p:nvPr/>
        </p:nvSpPr>
        <p:spPr>
          <a:xfrm>
            <a:off x="3314700" y="304801"/>
            <a:ext cx="5575300" cy="99059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it-IT" sz="5100" dirty="0" smtClean="0">
                <a:solidFill>
                  <a:srgbClr val="FF0000"/>
                </a:solidFill>
              </a:rPr>
              <a:t>Le immagini di Sandro Botticelli</a:t>
            </a:r>
            <a:endParaRPr lang="it-IT" sz="5100" dirty="0" smtClean="0"/>
          </a:p>
          <a:p>
            <a:pPr marL="0" indent="0">
              <a:buFont typeface="Arial"/>
              <a:buNone/>
            </a:pPr>
            <a:r>
              <a:rPr lang="it-IT" sz="2800" dirty="0" smtClean="0"/>
              <a:t>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850424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nza tito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174"/>
            <a:ext cx="4062907" cy="566048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554211" y="1521872"/>
            <a:ext cx="44246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“</a:t>
            </a:r>
            <a:r>
              <a:rPr lang="it-IT" sz="2000" dirty="0" err="1" smtClean="0"/>
              <a:t>Avvegna</a:t>
            </a:r>
            <a:r>
              <a:rPr lang="it-IT" sz="2000" dirty="0" smtClean="0"/>
              <a:t> che la </a:t>
            </a:r>
            <a:r>
              <a:rPr lang="it-IT" sz="2000" dirty="0" err="1" smtClean="0"/>
              <a:t>subitana</a:t>
            </a:r>
            <a:r>
              <a:rPr lang="it-IT" sz="2000" dirty="0" smtClean="0"/>
              <a:t> fuga</a:t>
            </a:r>
          </a:p>
          <a:p>
            <a:r>
              <a:rPr lang="it-IT" sz="2000" dirty="0" err="1"/>
              <a:t>d</a:t>
            </a:r>
            <a:r>
              <a:rPr lang="it-IT" sz="2000" dirty="0" err="1" smtClean="0"/>
              <a:t>ispergesse</a:t>
            </a:r>
            <a:r>
              <a:rPr lang="it-IT" sz="2000" dirty="0" smtClean="0"/>
              <a:t> color per la campagna,</a:t>
            </a:r>
          </a:p>
          <a:p>
            <a:r>
              <a:rPr lang="it-IT" sz="2000" dirty="0"/>
              <a:t>r</a:t>
            </a:r>
            <a:r>
              <a:rPr lang="it-IT" sz="2000" dirty="0" smtClean="0"/>
              <a:t>ivolti al monte ove ragion ne fruga,</a:t>
            </a:r>
          </a:p>
          <a:p>
            <a:r>
              <a:rPr lang="it-IT" sz="2000" dirty="0"/>
              <a:t>i</a:t>
            </a:r>
            <a:r>
              <a:rPr lang="it-IT" sz="2000" dirty="0" smtClean="0"/>
              <a:t>’ mi ristrinsi alla fida compagna:</a:t>
            </a:r>
          </a:p>
          <a:p>
            <a:r>
              <a:rPr lang="it-IT" sz="2000" dirty="0"/>
              <a:t>e</a:t>
            </a:r>
            <a:r>
              <a:rPr lang="it-IT" sz="2000" dirty="0" smtClean="0"/>
              <a:t> come </a:t>
            </a:r>
            <a:r>
              <a:rPr lang="it-IT" sz="2000" dirty="0" err="1" smtClean="0"/>
              <a:t>sare</a:t>
            </a:r>
            <a:r>
              <a:rPr lang="it-IT" sz="2000" dirty="0" smtClean="0"/>
              <a:t>’ io </a:t>
            </a:r>
            <a:r>
              <a:rPr lang="it-IT" sz="2000" dirty="0" err="1" smtClean="0"/>
              <a:t>sanza</a:t>
            </a:r>
            <a:r>
              <a:rPr lang="it-IT" sz="2000" dirty="0" smtClean="0"/>
              <a:t> lui corso?</a:t>
            </a:r>
          </a:p>
          <a:p>
            <a:r>
              <a:rPr lang="it-IT" sz="2000" dirty="0" smtClean="0"/>
              <a:t>Chi m’</a:t>
            </a:r>
            <a:r>
              <a:rPr lang="it-IT" sz="2000" dirty="0" err="1" smtClean="0"/>
              <a:t>avria</a:t>
            </a:r>
            <a:r>
              <a:rPr lang="it-IT" sz="2000" dirty="0" smtClean="0"/>
              <a:t> tratto su per la montagna?</a:t>
            </a:r>
          </a:p>
          <a:p>
            <a:r>
              <a:rPr lang="it-IT" sz="2000" dirty="0" err="1" smtClean="0"/>
              <a:t>El</a:t>
            </a:r>
            <a:r>
              <a:rPr lang="it-IT" sz="2000" dirty="0" smtClean="0"/>
              <a:t> mi </a:t>
            </a:r>
            <a:r>
              <a:rPr lang="it-IT" sz="2000" dirty="0" err="1" smtClean="0"/>
              <a:t>parea</a:t>
            </a:r>
            <a:r>
              <a:rPr lang="it-IT" sz="2000" dirty="0" smtClean="0"/>
              <a:t> da sé stesso rimorso:</a:t>
            </a:r>
          </a:p>
          <a:p>
            <a:r>
              <a:rPr lang="it-IT" sz="2000" dirty="0"/>
              <a:t>o</a:t>
            </a:r>
            <a:r>
              <a:rPr lang="it-IT" sz="2000" dirty="0" smtClean="0"/>
              <a:t> dignitosa coscienza e netta,</a:t>
            </a:r>
          </a:p>
          <a:p>
            <a:r>
              <a:rPr lang="it-IT" sz="2000" dirty="0" smtClean="0"/>
              <a:t>come t’è </a:t>
            </a:r>
            <a:r>
              <a:rPr lang="it-IT" sz="2000" dirty="0" err="1" smtClean="0"/>
              <a:t>picciol</a:t>
            </a:r>
            <a:r>
              <a:rPr lang="it-IT" sz="2000" dirty="0" smtClean="0"/>
              <a:t> fallo amaro morso!”</a:t>
            </a:r>
          </a:p>
          <a:p>
            <a:pPr marL="342900" indent="-342900">
              <a:buFontTx/>
              <a:buChar char="•"/>
            </a:pPr>
            <a:endParaRPr lang="it-IT" sz="2000" dirty="0" smtClean="0"/>
          </a:p>
          <a:p>
            <a:endParaRPr lang="it-IT" sz="2000" dirty="0" smtClean="0"/>
          </a:p>
          <a:p>
            <a:pPr algn="r"/>
            <a:r>
              <a:rPr lang="it-IT" sz="2000" dirty="0" smtClean="0"/>
              <a:t>(</a:t>
            </a:r>
            <a:r>
              <a:rPr lang="it-IT" sz="2000" i="1" dirty="0" err="1" smtClean="0"/>
              <a:t>Pg</a:t>
            </a:r>
            <a:r>
              <a:rPr lang="it-IT" sz="2000" i="1" dirty="0" smtClean="0"/>
              <a:t>.</a:t>
            </a:r>
            <a:r>
              <a:rPr lang="it-IT" sz="2000" dirty="0" smtClean="0"/>
              <a:t>, III, </a:t>
            </a:r>
            <a:r>
              <a:rPr lang="it-IT" sz="2000" dirty="0" err="1" smtClean="0"/>
              <a:t>vv</a:t>
            </a:r>
            <a:r>
              <a:rPr lang="it-IT" sz="2000" dirty="0" smtClean="0"/>
              <a:t>. 1-9)</a:t>
            </a:r>
            <a:endParaRPr lang="it-IT" sz="2000" i="1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3314700" y="304801"/>
            <a:ext cx="5575300" cy="99059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it-IT" sz="5100" dirty="0" smtClean="0">
                <a:solidFill>
                  <a:srgbClr val="FF0000"/>
                </a:solidFill>
              </a:rPr>
              <a:t>Le immagini di Sandro Botticelli</a:t>
            </a:r>
            <a:endParaRPr lang="it-IT" sz="5100" dirty="0" smtClean="0"/>
          </a:p>
          <a:p>
            <a:pPr marL="0" indent="0">
              <a:buFont typeface="Arial"/>
              <a:buNone/>
            </a:pPr>
            <a:r>
              <a:rPr lang="it-IT" sz="2800" dirty="0" smtClean="0"/>
              <a:t>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100782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1376</Words>
  <Application>Microsoft Macintosh PowerPoint</Application>
  <PresentationFormat>Presentazione su schermo (4:3)</PresentationFormat>
  <Paragraphs>244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2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Raffaella Bosso</dc:creator>
  <cp:lastModifiedBy>Raffaella Bosso</cp:lastModifiedBy>
  <cp:revision>45</cp:revision>
  <dcterms:created xsi:type="dcterms:W3CDTF">2016-09-05T12:25:23Z</dcterms:created>
  <dcterms:modified xsi:type="dcterms:W3CDTF">2016-09-26T17:32:12Z</dcterms:modified>
</cp:coreProperties>
</file>