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7" r:id="rId2"/>
    <p:sldId id="272" r:id="rId3"/>
    <p:sldId id="256" r:id="rId4"/>
    <p:sldId id="265" r:id="rId5"/>
    <p:sldId id="263" r:id="rId6"/>
    <p:sldId id="259" r:id="rId7"/>
    <p:sldId id="260" r:id="rId8"/>
    <p:sldId id="262" r:id="rId9"/>
    <p:sldId id="264" r:id="rId10"/>
    <p:sldId id="266" r:id="rId11"/>
    <p:sldId id="267" r:id="rId12"/>
    <p:sldId id="269" r:id="rId13"/>
    <p:sldId id="268" r:id="rId14"/>
    <p:sldId id="271" r:id="rId15"/>
    <p:sldId id="285" r:id="rId16"/>
    <p:sldId id="281" r:id="rId17"/>
    <p:sldId id="277" r:id="rId18"/>
    <p:sldId id="280" r:id="rId19"/>
    <p:sldId id="275" r:id="rId20"/>
    <p:sldId id="278" r:id="rId21"/>
    <p:sldId id="276" r:id="rId22"/>
    <p:sldId id="282" r:id="rId23"/>
    <p:sldId id="283" r:id="rId24"/>
    <p:sldId id="284" r:id="rId25"/>
    <p:sldId id="286" r:id="rId2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144" autoAdjust="0"/>
  </p:normalViewPr>
  <p:slideViewPr>
    <p:cSldViewPr snapToGrid="0" snapToObjects="1">
      <p:cViewPr varScale="1">
        <p:scale>
          <a:sx n="116" d="100"/>
          <a:sy n="116" d="100"/>
        </p:scale>
        <p:origin x="-14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67C8B-7EF2-C248-ADB5-8E7A6F42D6E5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49E01-B9D7-D749-8BD5-37C3C1640CD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48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49E01-B9D7-D749-8BD5-37C3C1640CDC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5761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918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2783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331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21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47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155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7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28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23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846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642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2EAC6-7ACA-8545-A6F5-A8536C321AFD}" type="datetimeFigureOut">
              <a:rPr lang="it-IT" smtClean="0"/>
              <a:t>21/09/16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D7D86-459B-3D45-8954-5E09362B41C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5152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74133" y="320675"/>
            <a:ext cx="7772400" cy="1470025"/>
          </a:xfrm>
        </p:spPr>
        <p:txBody>
          <a:bodyPr/>
          <a:lstStyle/>
          <a:p>
            <a:r>
              <a:rPr lang="it-IT" dirty="0" smtClean="0"/>
              <a:t>L’invenzione del Purgatorio</a:t>
            </a:r>
            <a:br>
              <a:rPr lang="it-IT" dirty="0" smtClean="0"/>
            </a:br>
            <a:r>
              <a:rPr lang="it-IT" dirty="0" smtClean="0"/>
              <a:t>e il </a:t>
            </a:r>
            <a:r>
              <a:rPr lang="it-IT" i="1" dirty="0" smtClean="0"/>
              <a:t>Purgatorio</a:t>
            </a:r>
            <a:r>
              <a:rPr lang="it-IT" dirty="0" smtClean="0"/>
              <a:t> di Dante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32" y="2126626"/>
            <a:ext cx="6294785" cy="473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7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06750" cy="443486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23165" y="169333"/>
            <a:ext cx="5302251" cy="7171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Queste in sintesi le posizioni di San </a:t>
            </a:r>
            <a:r>
              <a:rPr lang="it-IT" sz="2800" dirty="0" smtClean="0"/>
              <a:t>Tommaso: </a:t>
            </a:r>
            <a:endParaRPr lang="it-IT" sz="2800" dirty="0" smtClean="0"/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Il </a:t>
            </a:r>
            <a:r>
              <a:rPr lang="it-IT" sz="2800" dirty="0" smtClean="0"/>
              <a:t>Purgatorio, il Paradiso e l’Inferno sono </a:t>
            </a:r>
            <a:r>
              <a:rPr lang="it-IT" sz="2800" dirty="0" smtClean="0">
                <a:solidFill>
                  <a:srgbClr val="FF0000"/>
                </a:solidFill>
              </a:rPr>
              <a:t>luoghi</a:t>
            </a:r>
            <a:r>
              <a:rPr lang="it-IT" sz="2800" dirty="0" smtClean="0"/>
              <a:t>;</a:t>
            </a:r>
            <a:endParaRPr lang="it-IT" sz="2800" dirty="0" smtClean="0"/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Il Purgatorio è </a:t>
            </a:r>
            <a:r>
              <a:rPr lang="it-IT" sz="2800" dirty="0" smtClean="0">
                <a:solidFill>
                  <a:srgbClr val="FF0000"/>
                </a:solidFill>
              </a:rPr>
              <a:t>sotterraneo</a:t>
            </a:r>
            <a:r>
              <a:rPr lang="it-IT" sz="2800" dirty="0" smtClean="0"/>
              <a:t> e </a:t>
            </a:r>
            <a:r>
              <a:rPr lang="it-IT" sz="2800" dirty="0" smtClean="0">
                <a:solidFill>
                  <a:srgbClr val="FF0000"/>
                </a:solidFill>
              </a:rPr>
              <a:t>contiguo all’Inferno</a:t>
            </a:r>
            <a:r>
              <a:rPr lang="it-IT" sz="2800" dirty="0" smtClean="0"/>
              <a:t> (altri lo collocavano in cielo o sulla </a:t>
            </a:r>
            <a:r>
              <a:rPr lang="it-IT" sz="2800" dirty="0" smtClean="0"/>
              <a:t>superficie della terra);</a:t>
            </a:r>
            <a:endParaRPr lang="it-IT" sz="2800" dirty="0" smtClean="0"/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Il Purgatorio </a:t>
            </a:r>
            <a:r>
              <a:rPr lang="it-IT" sz="2800" dirty="0" smtClean="0">
                <a:solidFill>
                  <a:srgbClr val="FF0000"/>
                </a:solidFill>
              </a:rPr>
              <a:t>non è </a:t>
            </a:r>
            <a:r>
              <a:rPr lang="it-IT" sz="2800" dirty="0" smtClean="0">
                <a:solidFill>
                  <a:srgbClr val="FF0000"/>
                </a:solidFill>
              </a:rPr>
              <a:t>eterno</a:t>
            </a:r>
            <a:r>
              <a:rPr lang="it-IT" sz="2800" dirty="0" smtClean="0">
                <a:solidFill>
                  <a:srgbClr val="000000"/>
                </a:solidFill>
              </a:rPr>
              <a:t>;</a:t>
            </a:r>
            <a:endParaRPr lang="it-IT" sz="2800" dirty="0" smtClean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it-IT" sz="2800" dirty="0" smtClean="0">
                <a:solidFill>
                  <a:srgbClr val="000000"/>
                </a:solidFill>
              </a:rPr>
              <a:t>Le </a:t>
            </a:r>
            <a:r>
              <a:rPr lang="it-IT" sz="2800" dirty="0" smtClean="0">
                <a:solidFill>
                  <a:srgbClr val="FF0000"/>
                </a:solidFill>
              </a:rPr>
              <a:t>opere dei vivi </a:t>
            </a:r>
            <a:r>
              <a:rPr lang="it-IT" sz="2800" dirty="0" smtClean="0">
                <a:solidFill>
                  <a:srgbClr val="000000"/>
                </a:solidFill>
              </a:rPr>
              <a:t>possono fruttare ai morti una </a:t>
            </a:r>
            <a:r>
              <a:rPr lang="it-IT" sz="2800" dirty="0" smtClean="0">
                <a:solidFill>
                  <a:srgbClr val="FF0000"/>
                </a:solidFill>
              </a:rPr>
              <a:t>mitigazione della </a:t>
            </a:r>
            <a:r>
              <a:rPr lang="it-IT" sz="2800" dirty="0" smtClean="0">
                <a:solidFill>
                  <a:srgbClr val="FF0000"/>
                </a:solidFill>
              </a:rPr>
              <a:t>pena</a:t>
            </a:r>
            <a:r>
              <a:rPr lang="it-IT" sz="2800" dirty="0" smtClean="0">
                <a:solidFill>
                  <a:srgbClr val="000000"/>
                </a:solidFill>
              </a:rPr>
              <a:t>;</a:t>
            </a:r>
            <a:endParaRPr lang="it-IT" sz="2800" dirty="0" smtClean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it-IT" sz="2800" dirty="0" smtClean="0"/>
              <a:t>Le anime purganti </a:t>
            </a:r>
            <a:r>
              <a:rPr lang="it-IT" sz="2800" dirty="0" smtClean="0">
                <a:solidFill>
                  <a:srgbClr val="FF0000"/>
                </a:solidFill>
              </a:rPr>
              <a:t>sanno che saranno </a:t>
            </a:r>
            <a:r>
              <a:rPr lang="it-IT" sz="2800" dirty="0" smtClean="0">
                <a:solidFill>
                  <a:srgbClr val="FF0000"/>
                </a:solidFill>
              </a:rPr>
              <a:t>salvate</a:t>
            </a:r>
            <a:r>
              <a:rPr lang="it-IT" sz="2800" dirty="0" smtClean="0">
                <a:solidFill>
                  <a:srgbClr val="000000"/>
                </a:solidFill>
              </a:rPr>
              <a:t>.</a:t>
            </a:r>
            <a:endParaRPr lang="it-IT" sz="2800" dirty="0" smtClean="0">
              <a:solidFill>
                <a:srgbClr val="FF0000"/>
              </a:solidFill>
            </a:endParaRPr>
          </a:p>
          <a:p>
            <a:endParaRPr lang="it-IT" sz="2800" dirty="0" smtClean="0"/>
          </a:p>
          <a:p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374512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7284" y="34078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it-IT" sz="4000" dirty="0" smtClean="0"/>
              <a:t>CONTRO </a:t>
            </a:r>
            <a:r>
              <a:rPr lang="it-IT" sz="4000" dirty="0" smtClean="0"/>
              <a:t>L’IDEA CHE</a:t>
            </a:r>
            <a:r>
              <a:rPr lang="it-IT" sz="4000" dirty="0" smtClean="0"/>
              <a:t> </a:t>
            </a:r>
          </a:p>
          <a:p>
            <a:pPr marL="0" indent="0" algn="ctr">
              <a:buNone/>
            </a:pPr>
            <a:r>
              <a:rPr lang="it-IT" sz="4000" dirty="0" smtClean="0"/>
              <a:t>ESISTA IL </a:t>
            </a:r>
            <a:r>
              <a:rPr lang="it-IT" sz="4000" dirty="0" smtClean="0"/>
              <a:t>PURGATORIO</a:t>
            </a:r>
            <a:endParaRPr lang="it-IT" sz="4000" dirty="0" smtClean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Freccia destra 3"/>
          <p:cNvSpPr/>
          <p:nvPr/>
        </p:nvSpPr>
        <p:spPr>
          <a:xfrm rot="6942832">
            <a:off x="1298473" y="2854504"/>
            <a:ext cx="2497667" cy="2963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destra 4"/>
          <p:cNvSpPr/>
          <p:nvPr/>
        </p:nvSpPr>
        <p:spPr>
          <a:xfrm rot="3839322">
            <a:off x="4617121" y="2852369"/>
            <a:ext cx="2497667" cy="2963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97455" y="4317660"/>
            <a:ext cx="17460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ERETICI</a:t>
            </a:r>
            <a:endParaRPr lang="it-IT" sz="4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597108" y="4317660"/>
            <a:ext cx="2648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 smtClean="0"/>
              <a:t>ORTODOSSI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3995708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298450"/>
            <a:ext cx="8229600" cy="54386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/>
              <a:t>Il Secondo </a:t>
            </a:r>
            <a:r>
              <a:rPr lang="it-IT" dirty="0" smtClean="0"/>
              <a:t>Concilio di Lione, </a:t>
            </a:r>
            <a:r>
              <a:rPr lang="it-IT" dirty="0" smtClean="0"/>
              <a:t>nel 1274,</a:t>
            </a:r>
          </a:p>
          <a:p>
            <a:pPr marL="0" indent="0" algn="ctr">
              <a:buNone/>
            </a:pPr>
            <a:r>
              <a:rPr lang="it-IT" dirty="0"/>
              <a:t>s</a:t>
            </a:r>
            <a:r>
              <a:rPr lang="it-IT" dirty="0" smtClean="0"/>
              <a:t>ancisce la definitiva accettazione da parte della Chiesa dell’esistenza del Purgatorio.</a:t>
            </a:r>
          </a:p>
          <a:p>
            <a:pPr marL="0" indent="0" algn="ctr">
              <a:buNone/>
            </a:pPr>
            <a:r>
              <a:rPr lang="it-IT" dirty="0" smtClean="0"/>
              <a:t>Proprio in quell’anno muore San Tommaso, che non può dunque partecipare al Concilio. 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875" y="2999946"/>
            <a:ext cx="2892635" cy="385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21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0200" y="29845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000" dirty="0" smtClean="0"/>
              <a:t>Secondo Concilio di Lione, 1274</a:t>
            </a:r>
            <a:endParaRPr lang="it-IT" sz="40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30200" y="1270000"/>
            <a:ext cx="844338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“[i peccatori] se, </a:t>
            </a:r>
            <a:r>
              <a:rPr lang="it-IT" sz="3200" dirty="0" smtClean="0">
                <a:solidFill>
                  <a:srgbClr val="FF0000"/>
                </a:solidFill>
              </a:rPr>
              <a:t>sinceramente penitenti</a:t>
            </a:r>
            <a:r>
              <a:rPr lang="it-IT" sz="3200" dirty="0" smtClean="0"/>
              <a:t>, muoiono nella carità prima di avere, con degni frutti di penitenza, riparato ciò che hanno commesso o omesso, le loro anime sono purgate dopo la morte da </a:t>
            </a:r>
            <a:r>
              <a:rPr lang="it-IT" sz="3200" dirty="0" smtClean="0">
                <a:solidFill>
                  <a:srgbClr val="FF0000"/>
                </a:solidFill>
              </a:rPr>
              <a:t>pene purgatrici o purificatrici </a:t>
            </a:r>
            <a:r>
              <a:rPr lang="it-IT" sz="3200" dirty="0" smtClean="0"/>
              <a:t>e, per il sollievo di tali pene, sono </a:t>
            </a:r>
            <a:r>
              <a:rPr lang="it-IT" sz="3200" dirty="0" smtClean="0">
                <a:solidFill>
                  <a:srgbClr val="FF0000"/>
                </a:solidFill>
              </a:rPr>
              <a:t>utili i suffragi dei fedeli viventi</a:t>
            </a:r>
            <a:r>
              <a:rPr lang="it-IT" sz="3200" dirty="0" smtClean="0"/>
              <a:t>, cioè i sacrifici delle messe, le preghiere, le elemosine e le altre opere di carità che i fedeli sogliono offrire per gli altri fedeli secondo le istituzioni della Chiesa” 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43002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581" y="2251652"/>
            <a:ext cx="5583286" cy="460634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9176" y="246588"/>
            <a:ext cx="903910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Nel 1300, a</a:t>
            </a:r>
            <a:r>
              <a:rPr lang="it-IT" sz="2800" dirty="0" smtClean="0"/>
              <a:t> soli 26 anni dal concilio di Lione, il papa </a:t>
            </a:r>
          </a:p>
          <a:p>
            <a:r>
              <a:rPr lang="it-IT" sz="2800" dirty="0" smtClean="0"/>
              <a:t>Bonifacio VIII convoca il Giubileo: i pellegrini che  si recano</a:t>
            </a:r>
          </a:p>
          <a:p>
            <a:r>
              <a:rPr lang="it-IT" sz="2800" dirty="0" smtClean="0"/>
              <a:t>a Roma durante l’Anno Santo possono ottenere </a:t>
            </a:r>
            <a:r>
              <a:rPr lang="it-IT" sz="2800" dirty="0" smtClean="0"/>
              <a:t>l’indulgenza</a:t>
            </a:r>
          </a:p>
          <a:p>
            <a:r>
              <a:rPr lang="it-IT" sz="2800" dirty="0" smtClean="0"/>
              <a:t>per i peccati commessi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837526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959" y="2339938"/>
            <a:ext cx="4119041" cy="459470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8753" y="246588"/>
            <a:ext cx="4765782" cy="5262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Quando Dante scrive la </a:t>
            </a:r>
            <a:r>
              <a:rPr lang="it-IT" sz="2800" i="1" dirty="0" smtClean="0"/>
              <a:t>Commedia</a:t>
            </a:r>
            <a:r>
              <a:rPr lang="it-IT" sz="2800" dirty="0" smtClean="0"/>
              <a:t>, dunque, l’esistenza </a:t>
            </a:r>
          </a:p>
          <a:p>
            <a:r>
              <a:rPr lang="it-IT" sz="2800" dirty="0"/>
              <a:t>d</a:t>
            </a:r>
            <a:r>
              <a:rPr lang="it-IT" sz="2800" dirty="0" smtClean="0"/>
              <a:t>el Purgatorio è stata sancita da poco e </a:t>
            </a:r>
            <a:r>
              <a:rPr lang="it-IT" sz="2800" dirty="0" smtClean="0"/>
              <a:t>ci sono diverse</a:t>
            </a:r>
          </a:p>
          <a:p>
            <a:r>
              <a:rPr lang="it-IT" sz="2800" dirty="0" smtClean="0"/>
              <a:t> ipotesi circa la sua struttura e la sua collocazione.</a:t>
            </a:r>
            <a:br>
              <a:rPr lang="it-IT" sz="2800" dirty="0" smtClean="0"/>
            </a:br>
            <a:endParaRPr lang="it-IT" sz="2800" dirty="0" smtClean="0"/>
          </a:p>
          <a:p>
            <a:r>
              <a:rPr lang="it-IT" sz="2800" dirty="0" smtClean="0"/>
              <a:t>Discostandosi da San Tommaso, Dante pone il Purgatorio</a:t>
            </a:r>
          </a:p>
          <a:p>
            <a:r>
              <a:rPr lang="it-IT" sz="2800" dirty="0"/>
              <a:t>s</a:t>
            </a:r>
            <a:r>
              <a:rPr lang="it-IT" sz="2800" dirty="0" smtClean="0"/>
              <a:t>ulla Terra, agli antipodi dell’Inferno</a:t>
            </a:r>
          </a:p>
        </p:txBody>
      </p:sp>
    </p:spTree>
    <p:extLst>
      <p:ext uri="{BB962C8B-B14F-4D97-AF65-F5344CB8AC3E}">
        <p14:creationId xmlns:p14="http://schemas.microsoft.com/office/powerpoint/2010/main" val="707396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0"/>
            <a:ext cx="5349570" cy="6858000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>
            <a:off x="4887030" y="3829821"/>
            <a:ext cx="1104943" cy="211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6089668" y="3419501"/>
            <a:ext cx="24272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Antipurgatorio: </a:t>
            </a:r>
            <a:endParaRPr lang="it-IT" sz="2800" dirty="0" smtClean="0"/>
          </a:p>
          <a:p>
            <a:r>
              <a:rPr lang="it-IT" sz="2800" dirty="0"/>
              <a:t>i</a:t>
            </a:r>
            <a:r>
              <a:rPr lang="it-IT" sz="2800" dirty="0" smtClean="0"/>
              <a:t>nvenzione </a:t>
            </a:r>
          </a:p>
          <a:p>
            <a:r>
              <a:rPr lang="it-IT" sz="2800" dirty="0" smtClean="0"/>
              <a:t>dantesca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56578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0"/>
            <a:ext cx="5349570" cy="6858000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>
            <a:off x="4569862" y="2451165"/>
            <a:ext cx="1104943" cy="211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destra 4"/>
          <p:cNvSpPr/>
          <p:nvPr/>
        </p:nvSpPr>
        <p:spPr>
          <a:xfrm>
            <a:off x="4362429" y="1779868"/>
            <a:ext cx="1104943" cy="211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destra 5"/>
          <p:cNvSpPr/>
          <p:nvPr/>
        </p:nvSpPr>
        <p:spPr>
          <a:xfrm>
            <a:off x="4169790" y="1206565"/>
            <a:ext cx="1104943" cy="211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844869" y="2355915"/>
            <a:ext cx="295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Amore mutato in odio</a:t>
            </a:r>
            <a:endParaRPr lang="it-IT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674805" y="1734029"/>
            <a:ext cx="290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Amore troppo tiepido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395427" y="1185463"/>
            <a:ext cx="3687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Amore deviato verso il male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711059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-75989"/>
            <a:ext cx="5349570" cy="6858000"/>
          </a:xfrm>
          <a:prstGeom prst="rect">
            <a:avLst/>
          </a:prstGeom>
        </p:spPr>
      </p:pic>
      <p:sp>
        <p:nvSpPr>
          <p:cNvPr id="3" name="Freccia destra 2"/>
          <p:cNvSpPr/>
          <p:nvPr/>
        </p:nvSpPr>
        <p:spPr>
          <a:xfrm>
            <a:off x="4722261" y="2907098"/>
            <a:ext cx="1104943" cy="21166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996839" y="151727"/>
            <a:ext cx="2860860" cy="6524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La porta </a:t>
            </a:r>
            <a:r>
              <a:rPr lang="it-IT" sz="2200" dirty="0" smtClean="0"/>
              <a:t>del Purgatorio è </a:t>
            </a:r>
            <a:r>
              <a:rPr lang="it-IT" sz="2200" dirty="0" smtClean="0"/>
              <a:t>stretta </a:t>
            </a:r>
            <a:r>
              <a:rPr lang="it-IT" sz="2200" dirty="0" smtClean="0"/>
              <a:t>(</a:t>
            </a:r>
            <a:r>
              <a:rPr lang="it-IT" sz="2200" i="1" dirty="0" err="1" smtClean="0"/>
              <a:t>Pg</a:t>
            </a:r>
            <a:r>
              <a:rPr lang="it-IT" sz="2200" i="1" dirty="0" smtClean="0"/>
              <a:t>., </a:t>
            </a:r>
            <a:r>
              <a:rPr lang="it-IT" sz="2200" dirty="0" smtClean="0"/>
              <a:t>IX</a:t>
            </a:r>
            <a:r>
              <a:rPr lang="it-IT" sz="2200" dirty="0" smtClean="0"/>
              <a:t>, 74-75)</a:t>
            </a:r>
            <a:r>
              <a:rPr lang="it-IT" sz="2200" dirty="0" smtClean="0"/>
              <a:t>.</a:t>
            </a:r>
          </a:p>
          <a:p>
            <a:r>
              <a:rPr lang="it-IT" sz="2200" dirty="0" smtClean="0"/>
              <a:t>C’è un riferimento a</a:t>
            </a:r>
            <a:endParaRPr lang="it-IT" sz="2200" dirty="0" smtClean="0"/>
          </a:p>
          <a:p>
            <a:r>
              <a:rPr lang="it-IT" sz="2200" dirty="0" smtClean="0"/>
              <a:t>Matteo, 7.13-14: “Entrate per la porta stretta, poiché larga è la porta e spaziosa la via che porta alla perdizione […] Quanto è stretta la porta ed angusta la via che conduce alla vita, e come sono pochi quelli che la trovano!</a:t>
            </a:r>
            <a:r>
              <a:rPr lang="it-IT" sz="2200" dirty="0" smtClean="0"/>
              <a:t>”.</a:t>
            </a:r>
          </a:p>
          <a:p>
            <a:r>
              <a:rPr lang="it-IT" sz="2200" dirty="0" smtClean="0"/>
              <a:t>La condizione delle anime purganti è quindi una condizione di privilegio.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3102365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4117" y="340783"/>
            <a:ext cx="4241800" cy="62526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000" dirty="0" smtClean="0"/>
              <a:t>Dante immagina il Purgatorio come una montagna e torna sempre alla </a:t>
            </a:r>
            <a:r>
              <a:rPr lang="it-IT" sz="3000" dirty="0" smtClean="0"/>
              <a:t>metafora della </a:t>
            </a:r>
            <a:r>
              <a:rPr lang="it-IT" sz="3000" dirty="0" smtClean="0">
                <a:solidFill>
                  <a:srgbClr val="FF0000"/>
                </a:solidFill>
              </a:rPr>
              <a:t>salita </a:t>
            </a:r>
            <a:r>
              <a:rPr lang="it-IT" sz="3000" dirty="0" smtClean="0">
                <a:solidFill>
                  <a:srgbClr val="FF0000"/>
                </a:solidFill>
              </a:rPr>
              <a:t>faticosa </a:t>
            </a:r>
            <a:r>
              <a:rPr lang="it-IT" sz="3000" dirty="0" smtClean="0">
                <a:solidFill>
                  <a:srgbClr val="000000"/>
                </a:solidFill>
              </a:rPr>
              <a:t>per indicare il processo che porta alla salvezza dell’anima:</a:t>
            </a:r>
            <a:endParaRPr lang="it-IT" sz="3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2400" dirty="0" smtClean="0">
                <a:solidFill>
                  <a:srgbClr val="000000"/>
                </a:solidFill>
              </a:rPr>
              <a:t>“</a:t>
            </a:r>
            <a:r>
              <a:rPr lang="it-IT" sz="2400" dirty="0" smtClean="0">
                <a:solidFill>
                  <a:srgbClr val="000000"/>
                </a:solidFill>
              </a:rPr>
              <a:t>e piedi e man </a:t>
            </a:r>
            <a:r>
              <a:rPr lang="it-IT" sz="2400" dirty="0" err="1" smtClean="0">
                <a:solidFill>
                  <a:srgbClr val="000000"/>
                </a:solidFill>
              </a:rPr>
              <a:t>volea</a:t>
            </a:r>
            <a:r>
              <a:rPr lang="it-IT" sz="2400" dirty="0" smtClean="0">
                <a:solidFill>
                  <a:srgbClr val="000000"/>
                </a:solidFill>
              </a:rPr>
              <a:t> il </a:t>
            </a:r>
            <a:r>
              <a:rPr lang="it-IT" sz="2400" dirty="0" err="1" smtClean="0">
                <a:solidFill>
                  <a:srgbClr val="000000"/>
                </a:solidFill>
              </a:rPr>
              <a:t>suol</a:t>
            </a:r>
            <a:r>
              <a:rPr lang="it-IT" sz="2400" dirty="0" smtClean="0">
                <a:solidFill>
                  <a:srgbClr val="000000"/>
                </a:solidFill>
              </a:rPr>
              <a:t> di sotto” </a:t>
            </a:r>
            <a:r>
              <a:rPr lang="it-IT" sz="2400" dirty="0" smtClean="0">
                <a:solidFill>
                  <a:srgbClr val="000000"/>
                </a:solidFill>
              </a:rPr>
              <a:t>(</a:t>
            </a:r>
            <a:r>
              <a:rPr lang="it-IT" sz="2400" i="1" dirty="0" err="1" smtClean="0">
                <a:solidFill>
                  <a:srgbClr val="000000"/>
                </a:solidFill>
              </a:rPr>
              <a:t>Pg</a:t>
            </a:r>
            <a:r>
              <a:rPr lang="it-IT" sz="2400" i="1" dirty="0" smtClean="0">
                <a:solidFill>
                  <a:srgbClr val="000000"/>
                </a:solidFill>
              </a:rPr>
              <a:t>., </a:t>
            </a:r>
            <a:r>
              <a:rPr lang="it-IT" sz="2400" dirty="0" smtClean="0">
                <a:solidFill>
                  <a:srgbClr val="000000"/>
                </a:solidFill>
              </a:rPr>
              <a:t>IV</a:t>
            </a:r>
            <a:r>
              <a:rPr lang="it-IT" sz="2400" dirty="0" smtClean="0">
                <a:solidFill>
                  <a:srgbClr val="000000"/>
                </a:solidFill>
              </a:rPr>
              <a:t>, 32</a:t>
            </a:r>
            <a:r>
              <a:rPr lang="it-IT" sz="2400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None/>
            </a:pPr>
            <a:endParaRPr lang="it-IT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it-IT" sz="2400" dirty="0" smtClean="0">
                <a:solidFill>
                  <a:srgbClr val="000000"/>
                </a:solidFill>
              </a:rPr>
              <a:t>“lo sommo </a:t>
            </a:r>
            <a:r>
              <a:rPr lang="it-IT" sz="2400" dirty="0" err="1" smtClean="0">
                <a:solidFill>
                  <a:srgbClr val="000000"/>
                </a:solidFill>
              </a:rPr>
              <a:t>er’alto</a:t>
            </a:r>
            <a:r>
              <a:rPr lang="it-IT" sz="2400" dirty="0" smtClean="0">
                <a:solidFill>
                  <a:srgbClr val="000000"/>
                </a:solidFill>
              </a:rPr>
              <a:t> che </a:t>
            </a:r>
            <a:r>
              <a:rPr lang="it-IT" sz="2400" dirty="0" err="1" smtClean="0">
                <a:solidFill>
                  <a:srgbClr val="000000"/>
                </a:solidFill>
              </a:rPr>
              <a:t>vincea</a:t>
            </a:r>
            <a:r>
              <a:rPr lang="it-IT" sz="2400" dirty="0" smtClean="0">
                <a:solidFill>
                  <a:srgbClr val="000000"/>
                </a:solidFill>
              </a:rPr>
              <a:t> la vista” </a:t>
            </a:r>
            <a:r>
              <a:rPr lang="it-IT" sz="2400" dirty="0" smtClean="0">
                <a:solidFill>
                  <a:srgbClr val="000000"/>
                </a:solidFill>
              </a:rPr>
              <a:t>(</a:t>
            </a:r>
            <a:r>
              <a:rPr lang="it-IT" sz="2400" i="1" dirty="0" err="1" smtClean="0">
                <a:solidFill>
                  <a:srgbClr val="000000"/>
                </a:solidFill>
              </a:rPr>
              <a:t>Pg</a:t>
            </a:r>
            <a:r>
              <a:rPr lang="it-IT" sz="2400" i="1" dirty="0" smtClean="0">
                <a:solidFill>
                  <a:srgbClr val="000000"/>
                </a:solidFill>
              </a:rPr>
              <a:t>. </a:t>
            </a:r>
            <a:r>
              <a:rPr lang="it-IT" sz="2400" dirty="0" smtClean="0">
                <a:solidFill>
                  <a:srgbClr val="000000"/>
                </a:solidFill>
              </a:rPr>
              <a:t>IV</a:t>
            </a:r>
            <a:r>
              <a:rPr lang="it-IT" sz="2400" dirty="0" smtClean="0">
                <a:solidFill>
                  <a:srgbClr val="000000"/>
                </a:solidFill>
              </a:rPr>
              <a:t>, 40)</a:t>
            </a:r>
          </a:p>
          <a:p>
            <a:pPr marL="0" indent="0">
              <a:buNone/>
            </a:pPr>
            <a:endParaRPr lang="it-IT" sz="2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it-IT" sz="2800" dirty="0">
              <a:solidFill>
                <a:srgbClr val="00000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89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0" y="0"/>
            <a:ext cx="5048250" cy="354008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323166"/>
            <a:ext cx="3866446" cy="28998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50"/>
            <a:ext cx="3931884" cy="212725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4154501" y="3705252"/>
            <a:ext cx="4968127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In diverse città italiane, specialmente </a:t>
            </a:r>
          </a:p>
          <a:p>
            <a:r>
              <a:rPr lang="it-IT" sz="2400" dirty="0"/>
              <a:t>n</a:t>
            </a:r>
            <a:r>
              <a:rPr lang="it-IT" sz="2400" dirty="0" smtClean="0"/>
              <a:t>el Meridione, è diffuso il culto delle </a:t>
            </a:r>
          </a:p>
          <a:p>
            <a:r>
              <a:rPr lang="it-IT" sz="2400" dirty="0"/>
              <a:t>a</a:t>
            </a:r>
            <a:r>
              <a:rPr lang="it-IT" sz="2400" dirty="0" smtClean="0"/>
              <a:t>nime purganti.</a:t>
            </a:r>
          </a:p>
          <a:p>
            <a:r>
              <a:rPr lang="it-IT" sz="2400" dirty="0" smtClean="0"/>
              <a:t>A Napoli lo si incontra soprattutto nel </a:t>
            </a:r>
          </a:p>
          <a:p>
            <a:r>
              <a:rPr lang="it-IT" sz="2400" dirty="0" smtClean="0"/>
              <a:t>Cimitero delle Fontanelle (foto in alto) </a:t>
            </a:r>
          </a:p>
          <a:p>
            <a:r>
              <a:rPr lang="it-IT" sz="2400" dirty="0" smtClean="0"/>
              <a:t>e nella chiesa di Santa Maria del </a:t>
            </a:r>
          </a:p>
          <a:p>
            <a:r>
              <a:rPr lang="it-IT" sz="2400" dirty="0" smtClean="0"/>
              <a:t>Purgatorio ad Arco (foto a sinistra).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47737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9505" y="438656"/>
            <a:ext cx="8229600" cy="6215802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 smtClean="0"/>
              <a:t>Man mano che si sale, </a:t>
            </a:r>
            <a:r>
              <a:rPr lang="it-IT" dirty="0" smtClean="0">
                <a:solidFill>
                  <a:srgbClr val="FF0000"/>
                </a:solidFill>
              </a:rPr>
              <a:t>diminuisce la </a:t>
            </a:r>
            <a:r>
              <a:rPr lang="it-IT" dirty="0" smtClean="0">
                <a:solidFill>
                  <a:srgbClr val="FF0000"/>
                </a:solidFill>
              </a:rPr>
              <a:t>fatica</a:t>
            </a:r>
            <a:r>
              <a:rPr lang="it-IT" dirty="0" smtClean="0">
                <a:solidFill>
                  <a:srgbClr val="000000"/>
                </a:solidFill>
              </a:rPr>
              <a:t>, </a:t>
            </a:r>
          </a:p>
          <a:p>
            <a:pPr marL="0" indent="0" algn="ctr">
              <a:buNone/>
            </a:pPr>
            <a:r>
              <a:rPr lang="it-IT" dirty="0">
                <a:solidFill>
                  <a:srgbClr val="000000"/>
                </a:solidFill>
              </a:rPr>
              <a:t>p</a:t>
            </a:r>
            <a:r>
              <a:rPr lang="it-IT" dirty="0" smtClean="0">
                <a:solidFill>
                  <a:srgbClr val="000000"/>
                </a:solidFill>
              </a:rPr>
              <a:t>erché le anime avanzano nel loro processo di purificazione:</a:t>
            </a:r>
            <a:endParaRPr lang="it-IT" dirty="0" smtClean="0"/>
          </a:p>
          <a:p>
            <a:pPr marL="0" indent="0" algn="ctr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sz="2800" dirty="0" smtClean="0"/>
              <a:t>“Ed </a:t>
            </a:r>
            <a:r>
              <a:rPr lang="it-IT" sz="2800" dirty="0" err="1" smtClean="0"/>
              <a:t>elli</a:t>
            </a:r>
            <a:r>
              <a:rPr lang="it-IT" sz="2800" dirty="0" smtClean="0"/>
              <a:t> a me: Questa montagna è tale, </a:t>
            </a:r>
          </a:p>
          <a:p>
            <a:pPr marL="0" indent="0" algn="ctr">
              <a:buNone/>
            </a:pPr>
            <a:r>
              <a:rPr lang="it-IT" sz="2800" dirty="0"/>
              <a:t>c</a:t>
            </a:r>
            <a:r>
              <a:rPr lang="it-IT" sz="2800" dirty="0" smtClean="0"/>
              <a:t>he sempre al cominciar di sotto è grave;</a:t>
            </a:r>
          </a:p>
          <a:p>
            <a:pPr marL="0" indent="0" algn="ctr">
              <a:buNone/>
            </a:pPr>
            <a:r>
              <a:rPr lang="it-IT" sz="2800" dirty="0"/>
              <a:t>e</a:t>
            </a:r>
            <a:r>
              <a:rPr lang="it-IT" sz="2800" dirty="0" smtClean="0"/>
              <a:t> quant’</a:t>
            </a:r>
            <a:r>
              <a:rPr lang="it-IT" sz="2800" dirty="0" err="1" smtClean="0"/>
              <a:t>uom</a:t>
            </a:r>
            <a:r>
              <a:rPr lang="it-IT" sz="2800" dirty="0" smtClean="0"/>
              <a:t> più va su e men fa male” </a:t>
            </a:r>
            <a:r>
              <a:rPr lang="it-IT" sz="2800" dirty="0" smtClean="0"/>
              <a:t>(</a:t>
            </a:r>
            <a:r>
              <a:rPr lang="it-IT" sz="2800" i="1" dirty="0" err="1" smtClean="0"/>
              <a:t>Pg</a:t>
            </a:r>
            <a:r>
              <a:rPr lang="it-IT" sz="2800" i="1" dirty="0" smtClean="0"/>
              <a:t>., </a:t>
            </a:r>
            <a:r>
              <a:rPr lang="it-IT" sz="2800" dirty="0" smtClean="0"/>
              <a:t>IV</a:t>
            </a:r>
            <a:r>
              <a:rPr lang="it-IT" sz="2800" dirty="0" smtClean="0"/>
              <a:t>, 88-90)</a:t>
            </a:r>
          </a:p>
          <a:p>
            <a:pPr marL="0" indent="0">
              <a:buNone/>
            </a:pPr>
            <a:endParaRPr lang="it-IT" sz="2800" dirty="0" smtClean="0"/>
          </a:p>
          <a:p>
            <a:pPr marL="0" indent="0" algn="ctr">
              <a:buNone/>
            </a:pPr>
            <a:r>
              <a:rPr lang="it-IT" sz="2800" dirty="0" smtClean="0"/>
              <a:t>“con lieta voce disse: </a:t>
            </a:r>
            <a:r>
              <a:rPr lang="it-IT" sz="2800" dirty="0" err="1" smtClean="0"/>
              <a:t>Intrate</a:t>
            </a:r>
            <a:r>
              <a:rPr lang="it-IT" sz="2800" dirty="0" smtClean="0"/>
              <a:t> quinci</a:t>
            </a:r>
          </a:p>
          <a:p>
            <a:pPr marL="0" indent="0" algn="ctr">
              <a:buNone/>
            </a:pPr>
            <a:r>
              <a:rPr lang="it-IT" sz="2800" dirty="0"/>
              <a:t>a</a:t>
            </a:r>
            <a:r>
              <a:rPr lang="it-IT" sz="2800" dirty="0" smtClean="0"/>
              <a:t>d un scaleo vie men che li altri eretto” </a:t>
            </a:r>
            <a:r>
              <a:rPr lang="it-IT" sz="2800" dirty="0" smtClean="0"/>
              <a:t>(</a:t>
            </a:r>
            <a:r>
              <a:rPr lang="it-IT" sz="2800" i="1" dirty="0" err="1" smtClean="0"/>
              <a:t>Pg</a:t>
            </a:r>
            <a:r>
              <a:rPr lang="it-IT" sz="2800" i="1" dirty="0" smtClean="0"/>
              <a:t>., </a:t>
            </a:r>
            <a:r>
              <a:rPr lang="it-IT" sz="2800" dirty="0" smtClean="0"/>
              <a:t>XV</a:t>
            </a:r>
            <a:r>
              <a:rPr lang="it-IT" sz="2800" dirty="0" smtClean="0"/>
              <a:t>, 35-36)</a:t>
            </a:r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/>
          </a:p>
          <a:p>
            <a:pPr marL="0" indent="0" algn="ctr">
              <a:buNone/>
            </a:pPr>
            <a:endParaRPr lang="it-IT" sz="2800" dirty="0" smtClean="0"/>
          </a:p>
        </p:txBody>
      </p:sp>
    </p:spTree>
    <p:extLst>
      <p:ext uri="{BB962C8B-B14F-4D97-AF65-F5344CB8AC3E}">
        <p14:creationId xmlns:p14="http://schemas.microsoft.com/office/powerpoint/2010/main" val="248438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618568" y="190533"/>
            <a:ext cx="743028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“</a:t>
            </a:r>
            <a:r>
              <a:rPr lang="it-IT" sz="2800" dirty="0" smtClean="0"/>
              <a:t>e canterò di quel secondo regno</a:t>
            </a:r>
          </a:p>
          <a:p>
            <a:pPr algn="ctr"/>
            <a:r>
              <a:rPr lang="it-IT" sz="2800" dirty="0"/>
              <a:t>d</a:t>
            </a:r>
            <a:r>
              <a:rPr lang="it-IT" sz="2800" dirty="0" smtClean="0"/>
              <a:t>ove l’umano spirito </a:t>
            </a:r>
            <a:r>
              <a:rPr lang="it-IT" sz="2800" dirty="0" smtClean="0">
                <a:solidFill>
                  <a:srgbClr val="FF0000"/>
                </a:solidFill>
              </a:rPr>
              <a:t>si purga</a:t>
            </a:r>
            <a:r>
              <a:rPr lang="it-IT" sz="2800" dirty="0" smtClean="0"/>
              <a:t>”  (I, 5</a:t>
            </a:r>
            <a:r>
              <a:rPr lang="it-IT" sz="2800" dirty="0" smtClean="0"/>
              <a:t>)</a:t>
            </a:r>
          </a:p>
          <a:p>
            <a:pPr algn="ctr"/>
            <a:r>
              <a:rPr lang="it-IT" sz="2800" dirty="0"/>
              <a:t>Il Purgatorio è dunque il luogo della </a:t>
            </a:r>
            <a:r>
              <a:rPr lang="it-IT" sz="2800" dirty="0" smtClean="0"/>
              <a:t>purificazione,</a:t>
            </a:r>
          </a:p>
          <a:p>
            <a:pPr algn="ctr"/>
            <a:r>
              <a:rPr lang="it-IT" sz="2800" dirty="0"/>
              <a:t>c</a:t>
            </a:r>
            <a:r>
              <a:rPr lang="it-IT" sz="2800" dirty="0" smtClean="0"/>
              <a:t>he si ottiene mediante</a:t>
            </a:r>
            <a:endParaRPr lang="it-IT" sz="2800" dirty="0"/>
          </a:p>
        </p:txBody>
      </p:sp>
      <p:sp>
        <p:nvSpPr>
          <p:cNvPr id="5" name="Freccia destra 4"/>
          <p:cNvSpPr/>
          <p:nvPr/>
        </p:nvSpPr>
        <p:spPr>
          <a:xfrm rot="6942832">
            <a:off x="1061041" y="3154586"/>
            <a:ext cx="2497667" cy="2963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destra 5"/>
          <p:cNvSpPr/>
          <p:nvPr/>
        </p:nvSpPr>
        <p:spPr>
          <a:xfrm rot="5400000">
            <a:off x="2899835" y="3213969"/>
            <a:ext cx="2497667" cy="2963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destra 6"/>
          <p:cNvSpPr/>
          <p:nvPr/>
        </p:nvSpPr>
        <p:spPr>
          <a:xfrm rot="4048339">
            <a:off x="4908626" y="3133728"/>
            <a:ext cx="2497667" cy="29633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27606" y="4489452"/>
            <a:ext cx="2686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</a:t>
            </a:r>
            <a:r>
              <a:rPr lang="it-IT" sz="2800" dirty="0" smtClean="0"/>
              <a:t>astigo materiale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253923" y="4751062"/>
            <a:ext cx="331270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</a:t>
            </a:r>
            <a:r>
              <a:rPr lang="it-IT" sz="2800" dirty="0" smtClean="0"/>
              <a:t>editazione </a:t>
            </a:r>
          </a:p>
          <a:p>
            <a:r>
              <a:rPr lang="it-IT" sz="2800" dirty="0"/>
              <a:t>s</a:t>
            </a:r>
            <a:r>
              <a:rPr lang="it-IT" sz="2800" dirty="0" smtClean="0"/>
              <a:t>ul peccato: le</a:t>
            </a:r>
          </a:p>
          <a:p>
            <a:r>
              <a:rPr lang="it-IT" sz="2800" dirty="0"/>
              <a:t>p</a:t>
            </a:r>
            <a:r>
              <a:rPr lang="it-IT" sz="2800" dirty="0" smtClean="0"/>
              <a:t>ene sono </a:t>
            </a:r>
          </a:p>
          <a:p>
            <a:r>
              <a:rPr lang="it-IT" sz="2800" dirty="0" smtClean="0"/>
              <a:t>accettate dalle anime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157459" y="4751062"/>
            <a:ext cx="159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preghiera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27644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3520" y="178121"/>
            <a:ext cx="8229600" cy="6063826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it-IT" sz="3500" dirty="0" smtClean="0"/>
              <a:t>Dante insiste molto sull’i</a:t>
            </a:r>
            <a:r>
              <a:rPr lang="it-IT" sz="3500" dirty="0" smtClean="0"/>
              <a:t>mportanza </a:t>
            </a:r>
            <a:r>
              <a:rPr lang="it-IT" sz="3500" dirty="0" smtClean="0"/>
              <a:t>dei </a:t>
            </a:r>
            <a:r>
              <a:rPr lang="it-IT" sz="3500" dirty="0" smtClean="0">
                <a:solidFill>
                  <a:srgbClr val="FF0000"/>
                </a:solidFill>
              </a:rPr>
              <a:t>suffragi </a:t>
            </a:r>
            <a:r>
              <a:rPr lang="it-IT" sz="3500" dirty="0" smtClean="0">
                <a:solidFill>
                  <a:srgbClr val="000000"/>
                </a:solidFill>
              </a:rPr>
              <a:t>dei vivi a favore delle anime</a:t>
            </a:r>
            <a:endParaRPr lang="it-IT" sz="3500" dirty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it-IT" sz="35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2800" dirty="0" smtClean="0"/>
              <a:t>“Ché qui </a:t>
            </a:r>
            <a:r>
              <a:rPr lang="it-IT" sz="2800" dirty="0" smtClean="0">
                <a:solidFill>
                  <a:srgbClr val="FF0000"/>
                </a:solidFill>
              </a:rPr>
              <a:t>per quei di là </a:t>
            </a:r>
            <a:r>
              <a:rPr lang="it-IT" sz="2800" dirty="0" smtClean="0"/>
              <a:t>molto s’avanza” </a:t>
            </a:r>
            <a:r>
              <a:rPr lang="it-IT" sz="2800" dirty="0" smtClean="0"/>
              <a:t>(</a:t>
            </a:r>
            <a:r>
              <a:rPr lang="it-IT" sz="2800" dirty="0" err="1" smtClean="0"/>
              <a:t>Pg</a:t>
            </a:r>
            <a:r>
              <a:rPr lang="it-IT" sz="2800" dirty="0" smtClean="0"/>
              <a:t>., III</a:t>
            </a:r>
            <a:r>
              <a:rPr lang="it-IT" sz="2800" dirty="0" smtClean="0"/>
              <a:t>, 145)</a:t>
            </a:r>
          </a:p>
          <a:p>
            <a:pPr marL="0" indent="0" algn="ctr">
              <a:buNone/>
            </a:pPr>
            <a:r>
              <a:rPr lang="it-IT" sz="2800" dirty="0" smtClean="0"/>
              <a:t>“Se orazione in prima non m’aita</a:t>
            </a:r>
          </a:p>
          <a:p>
            <a:pPr marL="0" indent="0" algn="ctr">
              <a:buNone/>
            </a:pPr>
            <a:r>
              <a:rPr lang="it-IT" sz="2800" dirty="0"/>
              <a:t>c</a:t>
            </a:r>
            <a:r>
              <a:rPr lang="it-IT" sz="2800" dirty="0" smtClean="0"/>
              <a:t>he </a:t>
            </a:r>
            <a:r>
              <a:rPr lang="it-IT" sz="2800" dirty="0" err="1" smtClean="0"/>
              <a:t>surga</a:t>
            </a:r>
            <a:r>
              <a:rPr lang="it-IT" sz="2800" dirty="0" smtClean="0"/>
              <a:t> su di cuor che in grazia viva” </a:t>
            </a:r>
            <a:r>
              <a:rPr lang="it-IT" sz="2800" dirty="0" smtClean="0"/>
              <a:t>(</a:t>
            </a:r>
            <a:r>
              <a:rPr lang="it-IT" sz="2800" i="1" dirty="0" err="1" smtClean="0"/>
              <a:t>Pg</a:t>
            </a:r>
            <a:r>
              <a:rPr lang="it-IT" sz="2800" i="1" dirty="0" smtClean="0"/>
              <a:t>., </a:t>
            </a:r>
            <a:r>
              <a:rPr lang="it-IT" sz="2800" dirty="0" smtClean="0"/>
              <a:t>IV</a:t>
            </a:r>
            <a:r>
              <a:rPr lang="it-IT" sz="2800" dirty="0" smtClean="0"/>
              <a:t>, 133-134)</a:t>
            </a:r>
          </a:p>
          <a:p>
            <a:pPr marL="0" indent="0" algn="ctr">
              <a:buNone/>
            </a:pPr>
            <a:r>
              <a:rPr lang="it-IT" sz="2800" dirty="0" smtClean="0"/>
              <a:t>“che tu mi </a:t>
            </a:r>
            <a:r>
              <a:rPr lang="it-IT" sz="2800" dirty="0" err="1" smtClean="0"/>
              <a:t>sie</a:t>
            </a:r>
            <a:r>
              <a:rPr lang="it-IT" sz="2800" dirty="0" smtClean="0"/>
              <a:t> di tuoi </a:t>
            </a:r>
            <a:r>
              <a:rPr lang="it-IT" sz="2800" dirty="0" err="1" smtClean="0"/>
              <a:t>prieghi</a:t>
            </a:r>
            <a:r>
              <a:rPr lang="it-IT" sz="2800" dirty="0" smtClean="0"/>
              <a:t> cortese</a:t>
            </a:r>
          </a:p>
          <a:p>
            <a:pPr marL="0" indent="0" algn="ctr">
              <a:buNone/>
            </a:pPr>
            <a:r>
              <a:rPr lang="it-IT" sz="2800" dirty="0" smtClean="0">
                <a:solidFill>
                  <a:srgbClr val="FF0000"/>
                </a:solidFill>
              </a:rPr>
              <a:t>in Fano</a:t>
            </a:r>
            <a:r>
              <a:rPr lang="it-IT" sz="2800" dirty="0" smtClean="0"/>
              <a:t>, sì che ben per me s’adori,</a:t>
            </a:r>
          </a:p>
          <a:p>
            <a:pPr marL="0" indent="0" algn="ctr">
              <a:buNone/>
            </a:pPr>
            <a:r>
              <a:rPr lang="it-IT" sz="2800" dirty="0"/>
              <a:t>p</a:t>
            </a:r>
            <a:r>
              <a:rPr lang="it-IT" sz="2800" dirty="0" smtClean="0"/>
              <a:t>ur ch’io possa purgar le gravi offese” </a:t>
            </a:r>
            <a:r>
              <a:rPr lang="it-IT" sz="2800" dirty="0" smtClean="0"/>
              <a:t>(</a:t>
            </a:r>
            <a:r>
              <a:rPr lang="it-IT" sz="2800" i="1" dirty="0" err="1" smtClean="0"/>
              <a:t>Pg</a:t>
            </a:r>
            <a:r>
              <a:rPr lang="it-IT" sz="2800" i="1" dirty="0" smtClean="0"/>
              <a:t>., </a:t>
            </a:r>
            <a:r>
              <a:rPr lang="it-IT" sz="2800" dirty="0" smtClean="0"/>
              <a:t>V</a:t>
            </a:r>
            <a:r>
              <a:rPr lang="it-IT" sz="2800" dirty="0" smtClean="0"/>
              <a:t>, 68-72)</a:t>
            </a:r>
          </a:p>
          <a:p>
            <a:pPr marL="0" indent="0" algn="ctr">
              <a:buNone/>
            </a:pPr>
            <a:r>
              <a:rPr lang="it-IT" sz="2800" dirty="0" smtClean="0"/>
              <a:t>“Quando sarai di là de le larghe onde,</a:t>
            </a:r>
          </a:p>
          <a:p>
            <a:pPr marL="0" indent="0" algn="ctr">
              <a:buNone/>
            </a:pPr>
            <a:r>
              <a:rPr lang="it-IT" sz="2800" dirty="0"/>
              <a:t>d</a:t>
            </a:r>
            <a:r>
              <a:rPr lang="it-IT" sz="2800" dirty="0" smtClean="0"/>
              <a:t>i’ a </a:t>
            </a:r>
            <a:r>
              <a:rPr lang="it-IT" sz="2800" dirty="0" smtClean="0">
                <a:solidFill>
                  <a:srgbClr val="FF0000"/>
                </a:solidFill>
              </a:rPr>
              <a:t>Giovanna mia </a:t>
            </a:r>
            <a:r>
              <a:rPr lang="it-IT" sz="2800" dirty="0" smtClean="0"/>
              <a:t>che per me chiami</a:t>
            </a:r>
          </a:p>
          <a:p>
            <a:pPr marL="0" indent="0" algn="ctr">
              <a:buNone/>
            </a:pPr>
            <a:r>
              <a:rPr lang="it-IT" sz="2800" dirty="0"/>
              <a:t>l</a:t>
            </a:r>
            <a:r>
              <a:rPr lang="it-IT" sz="2800" dirty="0" smtClean="0"/>
              <a:t>à dove a li ‘</a:t>
            </a:r>
            <a:r>
              <a:rPr lang="it-IT" sz="2800" dirty="0" err="1" smtClean="0"/>
              <a:t>nnocenti</a:t>
            </a:r>
            <a:r>
              <a:rPr lang="it-IT" sz="2800" dirty="0" smtClean="0"/>
              <a:t> si risponde” </a:t>
            </a:r>
            <a:r>
              <a:rPr lang="it-IT" sz="2800" dirty="0" smtClean="0"/>
              <a:t>(</a:t>
            </a:r>
            <a:r>
              <a:rPr lang="it-IT" sz="2800" i="1" dirty="0" err="1" smtClean="0"/>
              <a:t>Pg</a:t>
            </a:r>
            <a:r>
              <a:rPr lang="it-IT" sz="2800" i="1" dirty="0" smtClean="0"/>
              <a:t>., </a:t>
            </a:r>
            <a:r>
              <a:rPr lang="it-IT" sz="2800" dirty="0" smtClean="0"/>
              <a:t>VIII</a:t>
            </a:r>
            <a:r>
              <a:rPr lang="it-IT" sz="2800" dirty="0" smtClean="0"/>
              <a:t>, 70-72)</a:t>
            </a:r>
          </a:p>
          <a:p>
            <a:pPr marL="0" indent="0" algn="ctr">
              <a:buNone/>
            </a:pPr>
            <a:r>
              <a:rPr lang="it-IT" sz="2800" dirty="0" smtClean="0"/>
              <a:t>I’ </a:t>
            </a:r>
            <a:r>
              <a:rPr lang="it-IT" sz="2800" dirty="0" smtClean="0">
                <a:solidFill>
                  <a:srgbClr val="FF0000"/>
                </a:solidFill>
              </a:rPr>
              <a:t>ti </a:t>
            </a:r>
            <a:r>
              <a:rPr lang="it-IT" sz="2800" dirty="0" err="1" smtClean="0">
                <a:solidFill>
                  <a:srgbClr val="FF0000"/>
                </a:solidFill>
              </a:rPr>
              <a:t>priego</a:t>
            </a:r>
            <a:endParaRPr lang="it-IT" sz="2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2800" dirty="0"/>
              <a:t>c</a:t>
            </a:r>
            <a:r>
              <a:rPr lang="it-IT" sz="2800" dirty="0" smtClean="0"/>
              <a:t>he </a:t>
            </a:r>
            <a:r>
              <a:rPr lang="it-IT" sz="2800" dirty="0" smtClean="0"/>
              <a:t>per me </a:t>
            </a:r>
            <a:r>
              <a:rPr lang="it-IT" sz="2800" dirty="0" err="1" smtClean="0"/>
              <a:t>prieghi</a:t>
            </a:r>
            <a:r>
              <a:rPr lang="it-IT" sz="2800" dirty="0" smtClean="0"/>
              <a:t> quando su sarai” </a:t>
            </a:r>
            <a:r>
              <a:rPr lang="it-IT" sz="2800" dirty="0" smtClean="0"/>
              <a:t>(</a:t>
            </a:r>
            <a:r>
              <a:rPr lang="it-IT" sz="2800" i="1" dirty="0" err="1"/>
              <a:t>P</a:t>
            </a:r>
            <a:r>
              <a:rPr lang="it-IT" sz="2800" i="1" dirty="0" err="1" smtClean="0"/>
              <a:t>g</a:t>
            </a:r>
            <a:r>
              <a:rPr lang="it-IT" sz="2800" i="1" dirty="0" smtClean="0"/>
              <a:t>., </a:t>
            </a:r>
            <a:r>
              <a:rPr lang="it-IT" sz="2800" dirty="0" smtClean="0"/>
              <a:t>XVI</a:t>
            </a:r>
            <a:r>
              <a:rPr lang="it-IT" sz="2800" dirty="0" smtClean="0"/>
              <a:t>, 50-51)</a:t>
            </a:r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574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3520" y="308388"/>
            <a:ext cx="8229600" cy="60638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dirty="0" smtClean="0"/>
              <a:t>L’i</a:t>
            </a:r>
            <a:r>
              <a:rPr lang="it-IT" dirty="0" smtClean="0"/>
              <a:t>mportanza </a:t>
            </a:r>
            <a:r>
              <a:rPr lang="it-IT" dirty="0" smtClean="0"/>
              <a:t>dei </a:t>
            </a:r>
            <a:r>
              <a:rPr lang="it-IT" dirty="0" smtClean="0">
                <a:solidFill>
                  <a:srgbClr val="FF0000"/>
                </a:solidFill>
              </a:rPr>
              <a:t>suffragi </a:t>
            </a:r>
            <a:r>
              <a:rPr lang="it-IT" dirty="0" smtClean="0">
                <a:solidFill>
                  <a:srgbClr val="000000"/>
                </a:solidFill>
              </a:rPr>
              <a:t>trova una testimonianza estrema in questi versi:</a:t>
            </a:r>
            <a:endParaRPr lang="it-IT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it-IT" sz="40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it-IT" sz="2800" dirty="0" smtClean="0"/>
              <a:t>“Pace volli con Dio in su lo stremo</a:t>
            </a:r>
          </a:p>
          <a:p>
            <a:pPr marL="0" indent="0" algn="ctr">
              <a:buNone/>
            </a:pPr>
            <a:r>
              <a:rPr lang="it-IT" sz="2800" dirty="0"/>
              <a:t>d</a:t>
            </a:r>
            <a:r>
              <a:rPr lang="it-IT" sz="2800" dirty="0" smtClean="0"/>
              <a:t>e la mia vita; e ancor non sarebbe</a:t>
            </a:r>
          </a:p>
          <a:p>
            <a:pPr marL="0" indent="0" algn="ctr">
              <a:buNone/>
            </a:pPr>
            <a:r>
              <a:rPr lang="it-IT" sz="2800" dirty="0"/>
              <a:t>l</a:t>
            </a:r>
            <a:r>
              <a:rPr lang="it-IT" sz="2800" dirty="0" smtClean="0"/>
              <a:t>o mio dover per penitenza scemo,</a:t>
            </a:r>
          </a:p>
          <a:p>
            <a:pPr marL="0" indent="0" algn="ctr">
              <a:buNone/>
            </a:pPr>
            <a:r>
              <a:rPr lang="it-IT" sz="2800" dirty="0"/>
              <a:t>s</a:t>
            </a:r>
            <a:r>
              <a:rPr lang="it-IT" sz="2800" dirty="0" smtClean="0"/>
              <a:t>e ciò non fosse, ch’a memoria m’ebbe</a:t>
            </a:r>
          </a:p>
          <a:p>
            <a:pPr marL="0" indent="0" algn="ctr">
              <a:buNone/>
            </a:pPr>
            <a:r>
              <a:rPr lang="it-IT" sz="2800" dirty="0" smtClean="0"/>
              <a:t>Pier Pettinaio in sue sante orazioni,</a:t>
            </a:r>
          </a:p>
          <a:p>
            <a:pPr marL="0" indent="0" algn="ctr">
              <a:buNone/>
            </a:pPr>
            <a:r>
              <a:rPr lang="it-IT" sz="2800" dirty="0"/>
              <a:t>a</a:t>
            </a:r>
            <a:r>
              <a:rPr lang="it-IT" sz="2800" dirty="0" smtClean="0"/>
              <a:t> cui di me per </a:t>
            </a:r>
            <a:r>
              <a:rPr lang="it-IT" sz="2800" dirty="0" err="1" smtClean="0"/>
              <a:t>caritate</a:t>
            </a:r>
            <a:r>
              <a:rPr lang="it-IT" sz="2800" dirty="0" smtClean="0"/>
              <a:t> increbbe”</a:t>
            </a:r>
          </a:p>
          <a:p>
            <a:pPr marL="0" indent="0" algn="ctr">
              <a:buNone/>
            </a:pPr>
            <a:r>
              <a:rPr lang="it-IT" sz="2800" dirty="0" smtClean="0"/>
              <a:t> </a:t>
            </a:r>
            <a:r>
              <a:rPr lang="it-IT" sz="2800" dirty="0" smtClean="0"/>
              <a:t>(</a:t>
            </a:r>
            <a:r>
              <a:rPr lang="it-IT" sz="2800" i="1" dirty="0" err="1" smtClean="0"/>
              <a:t>Pg</a:t>
            </a:r>
            <a:r>
              <a:rPr lang="it-IT" sz="2800" i="1" dirty="0" smtClean="0"/>
              <a:t>., </a:t>
            </a:r>
            <a:r>
              <a:rPr lang="it-IT" sz="2800" dirty="0" smtClean="0"/>
              <a:t>XIII</a:t>
            </a:r>
            <a:r>
              <a:rPr lang="it-IT" sz="2800" dirty="0" smtClean="0"/>
              <a:t>, 124-129)</a:t>
            </a:r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 smtClean="0"/>
          </a:p>
          <a:p>
            <a:pPr marL="0" indent="0" algn="ctr">
              <a:buNone/>
            </a:pPr>
            <a:endParaRPr lang="it-IT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3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8700" y="3048000"/>
            <a:ext cx="3035300" cy="381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0"/>
            <a:ext cx="7763413" cy="7786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0000"/>
                </a:solidFill>
              </a:rPr>
              <a:t>Il Purgatorio, posto sulla Terra, partecipa dello </a:t>
            </a:r>
          </a:p>
          <a:p>
            <a:r>
              <a:rPr lang="it-IT" sz="2800" dirty="0">
                <a:solidFill>
                  <a:srgbClr val="000000"/>
                </a:solidFill>
              </a:rPr>
              <a:t>s</a:t>
            </a:r>
            <a:r>
              <a:rPr lang="it-IT" sz="2800" dirty="0" smtClean="0">
                <a:solidFill>
                  <a:srgbClr val="000000"/>
                </a:solidFill>
              </a:rPr>
              <a:t>correre del tempo, segnato dal sorgere e dal calare</a:t>
            </a:r>
          </a:p>
          <a:p>
            <a:r>
              <a:rPr lang="it-IT" sz="2800" dirty="0">
                <a:solidFill>
                  <a:srgbClr val="000000"/>
                </a:solidFill>
              </a:rPr>
              <a:t>d</a:t>
            </a:r>
            <a:r>
              <a:rPr lang="it-IT" sz="2800" dirty="0" smtClean="0">
                <a:solidFill>
                  <a:srgbClr val="000000"/>
                </a:solidFill>
              </a:rPr>
              <a:t>el Sole:</a:t>
            </a:r>
            <a:endParaRPr lang="it-IT" sz="2800" dirty="0">
              <a:solidFill>
                <a:srgbClr val="000000"/>
              </a:solidFill>
            </a:endParaRPr>
          </a:p>
          <a:p>
            <a:endParaRPr lang="it-IT" sz="2400" dirty="0" smtClean="0"/>
          </a:p>
          <a:p>
            <a:r>
              <a:rPr lang="it-IT" sz="2400" dirty="0" smtClean="0"/>
              <a:t>“O dolce lume, a cui fidanza i’ entro</a:t>
            </a:r>
          </a:p>
          <a:p>
            <a:r>
              <a:rPr lang="it-IT" sz="2400" dirty="0"/>
              <a:t>p</a:t>
            </a:r>
            <a:r>
              <a:rPr lang="it-IT" sz="2400" dirty="0" smtClean="0"/>
              <a:t>er lo novo </a:t>
            </a:r>
            <a:r>
              <a:rPr lang="it-IT" sz="2400" dirty="0" err="1" smtClean="0"/>
              <a:t>cammin</a:t>
            </a:r>
            <a:endParaRPr lang="it-IT" sz="2400" dirty="0" smtClean="0"/>
          </a:p>
          <a:p>
            <a:r>
              <a:rPr lang="it-IT" sz="2400" dirty="0" smtClean="0"/>
              <a:t>….</a:t>
            </a:r>
          </a:p>
          <a:p>
            <a:r>
              <a:rPr lang="it-IT" sz="2400" dirty="0"/>
              <a:t>e</a:t>
            </a:r>
            <a:r>
              <a:rPr lang="it-IT" sz="2400" dirty="0" smtClean="0"/>
              <a:t>sser </a:t>
            </a:r>
            <a:r>
              <a:rPr lang="it-IT" sz="2400" dirty="0" err="1" smtClean="0"/>
              <a:t>dien</a:t>
            </a:r>
            <a:r>
              <a:rPr lang="it-IT" sz="2400" dirty="0" smtClean="0"/>
              <a:t> sempre li tuoi raggi duci”</a:t>
            </a:r>
          </a:p>
          <a:p>
            <a:r>
              <a:rPr lang="it-IT" sz="2400" dirty="0" smtClean="0"/>
              <a:t>(</a:t>
            </a:r>
            <a:r>
              <a:rPr lang="it-IT" sz="2400" i="1" dirty="0" err="1" smtClean="0"/>
              <a:t>Pg</a:t>
            </a:r>
            <a:r>
              <a:rPr lang="it-IT" sz="2400" i="1" dirty="0" smtClean="0"/>
              <a:t>., </a:t>
            </a:r>
            <a:r>
              <a:rPr lang="it-IT" sz="2400" dirty="0" smtClean="0"/>
              <a:t>XIII</a:t>
            </a:r>
            <a:r>
              <a:rPr lang="it-IT" sz="2400" dirty="0" smtClean="0"/>
              <a:t>, 16-21)</a:t>
            </a:r>
          </a:p>
          <a:p>
            <a:endParaRPr lang="it-IT" sz="2400" dirty="0"/>
          </a:p>
          <a:p>
            <a:r>
              <a:rPr lang="it-IT" sz="2400" dirty="0" smtClean="0"/>
              <a:t>“</a:t>
            </a:r>
            <a:r>
              <a:rPr lang="it-IT" sz="2400" dirty="0" err="1" smtClean="0"/>
              <a:t>senti’</a:t>
            </a:r>
            <a:r>
              <a:rPr lang="it-IT" sz="2400" dirty="0" smtClean="0"/>
              <a:t> a me gravar la fronte</a:t>
            </a:r>
          </a:p>
          <a:p>
            <a:r>
              <a:rPr lang="it-IT" sz="2400" dirty="0" smtClean="0"/>
              <a:t>a lo splendore assai più che di prima”</a:t>
            </a:r>
          </a:p>
          <a:p>
            <a:r>
              <a:rPr lang="it-IT" sz="2400" dirty="0" smtClean="0"/>
              <a:t>(</a:t>
            </a:r>
            <a:r>
              <a:rPr lang="it-IT" sz="2400" i="1" dirty="0" err="1" smtClean="0"/>
              <a:t>Pg</a:t>
            </a:r>
            <a:r>
              <a:rPr lang="it-IT" sz="2400" i="1" dirty="0" smtClean="0"/>
              <a:t>., </a:t>
            </a:r>
            <a:r>
              <a:rPr lang="it-IT" sz="2400" dirty="0" smtClean="0"/>
              <a:t>XV</a:t>
            </a:r>
            <a:r>
              <a:rPr lang="it-IT" sz="2400" dirty="0" smtClean="0"/>
              <a:t>, 10-11)</a:t>
            </a:r>
          </a:p>
          <a:p>
            <a:endParaRPr lang="it-IT" sz="2400" dirty="0"/>
          </a:p>
          <a:p>
            <a:r>
              <a:rPr lang="it-IT" sz="2400" dirty="0" smtClean="0"/>
              <a:t>“Non ti </a:t>
            </a:r>
            <a:r>
              <a:rPr lang="it-IT" sz="2400" dirty="0" err="1" smtClean="0"/>
              <a:t>maravigliar</a:t>
            </a:r>
            <a:r>
              <a:rPr lang="it-IT" sz="2400" dirty="0" smtClean="0"/>
              <a:t> s’ancor t’abbaglia</a:t>
            </a:r>
          </a:p>
          <a:p>
            <a:r>
              <a:rPr lang="it-IT" sz="2400" dirty="0"/>
              <a:t>l</a:t>
            </a:r>
            <a:r>
              <a:rPr lang="it-IT" sz="2400" dirty="0" smtClean="0"/>
              <a:t>a famiglia del cielo…</a:t>
            </a:r>
          </a:p>
          <a:p>
            <a:r>
              <a:rPr lang="it-IT" sz="2400" dirty="0" smtClean="0"/>
              <a:t>Messo è che viene ad invitar c’</a:t>
            </a:r>
            <a:r>
              <a:rPr lang="it-IT" sz="2400" dirty="0" err="1" smtClean="0"/>
              <a:t>om</a:t>
            </a:r>
            <a:r>
              <a:rPr lang="it-IT" sz="2400" dirty="0" smtClean="0"/>
              <a:t> saglia”</a:t>
            </a:r>
          </a:p>
          <a:p>
            <a:r>
              <a:rPr lang="it-IT" sz="2400" dirty="0" smtClean="0"/>
              <a:t>(</a:t>
            </a:r>
            <a:r>
              <a:rPr lang="it-IT" sz="2400" i="1" dirty="0" err="1" smtClean="0"/>
              <a:t>Pg</a:t>
            </a:r>
            <a:r>
              <a:rPr lang="it-IT" sz="2400" i="1" dirty="0" smtClean="0"/>
              <a:t>., </a:t>
            </a:r>
            <a:r>
              <a:rPr lang="it-IT" sz="2400" dirty="0" smtClean="0"/>
              <a:t>XV</a:t>
            </a:r>
            <a:r>
              <a:rPr lang="it-IT" sz="2400" dirty="0" smtClean="0"/>
              <a:t>, 28-30)</a:t>
            </a:r>
          </a:p>
          <a:p>
            <a:endParaRPr lang="it-IT" sz="2800" dirty="0"/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23142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87017" y="0"/>
            <a:ext cx="8481208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 smtClean="0"/>
              <a:t>La</a:t>
            </a:r>
            <a:r>
              <a:rPr lang="it-IT" sz="2800" dirty="0" smtClean="0">
                <a:solidFill>
                  <a:srgbClr val="FF0000"/>
                </a:solidFill>
              </a:rPr>
              <a:t> luce </a:t>
            </a:r>
            <a:r>
              <a:rPr lang="it-IT" sz="2800" dirty="0" smtClean="0">
                <a:solidFill>
                  <a:srgbClr val="000000"/>
                </a:solidFill>
              </a:rPr>
              <a:t>nel Paradiso </a:t>
            </a:r>
            <a:r>
              <a:rPr lang="it-IT" sz="2800" dirty="0" smtClean="0">
                <a:solidFill>
                  <a:srgbClr val="000000"/>
                </a:solidFill>
              </a:rPr>
              <a:t>Terrestre assume invece </a:t>
            </a:r>
          </a:p>
          <a:p>
            <a:pPr algn="ctr"/>
            <a:r>
              <a:rPr lang="it-IT" sz="2800" dirty="0">
                <a:solidFill>
                  <a:srgbClr val="000000"/>
                </a:solidFill>
              </a:rPr>
              <a:t>i</a:t>
            </a:r>
            <a:r>
              <a:rPr lang="it-IT" sz="2800" dirty="0" smtClean="0">
                <a:solidFill>
                  <a:srgbClr val="000000"/>
                </a:solidFill>
              </a:rPr>
              <a:t>l carattere allegorico e atemporale  </a:t>
            </a:r>
            <a:r>
              <a:rPr lang="it-IT" sz="2800" dirty="0" smtClean="0">
                <a:solidFill>
                  <a:srgbClr val="000000"/>
                </a:solidFill>
              </a:rPr>
              <a:t>che avrà nel </a:t>
            </a:r>
            <a:r>
              <a:rPr lang="it-IT" sz="2800" dirty="0" smtClean="0">
                <a:solidFill>
                  <a:srgbClr val="000000"/>
                </a:solidFill>
              </a:rPr>
              <a:t>Paradiso</a:t>
            </a:r>
            <a:endParaRPr lang="it-IT" sz="2800" dirty="0" smtClean="0">
              <a:solidFill>
                <a:srgbClr val="000000"/>
              </a:solidFill>
            </a:endParaRPr>
          </a:p>
          <a:p>
            <a:pPr algn="ctr"/>
            <a:endParaRPr lang="it-IT" sz="2400" dirty="0" smtClean="0"/>
          </a:p>
          <a:p>
            <a:pPr algn="ctr"/>
            <a:r>
              <a:rPr lang="it-IT" sz="2400" dirty="0" smtClean="0"/>
              <a:t>“Le tenebre </a:t>
            </a:r>
            <a:r>
              <a:rPr lang="it-IT" sz="2400" dirty="0" err="1" smtClean="0"/>
              <a:t>fuggian</a:t>
            </a:r>
            <a:r>
              <a:rPr lang="it-IT" sz="2400" dirty="0" smtClean="0"/>
              <a:t> da tutti i lati” (XXVII, 112)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 smtClean="0"/>
              <a:t>“O </a:t>
            </a:r>
            <a:r>
              <a:rPr lang="it-IT" sz="2400" dirty="0" err="1" smtClean="0"/>
              <a:t>splendor</a:t>
            </a:r>
            <a:r>
              <a:rPr lang="it-IT" sz="2400" dirty="0" smtClean="0"/>
              <a:t> di viva luce </a:t>
            </a:r>
            <a:r>
              <a:rPr lang="it-IT" sz="2400" dirty="0" err="1" smtClean="0"/>
              <a:t>etterna</a:t>
            </a:r>
            <a:r>
              <a:rPr lang="it-IT" sz="2400" dirty="0" smtClean="0"/>
              <a:t>” (XXXI, 139)</a:t>
            </a:r>
          </a:p>
          <a:p>
            <a:pPr algn="ctr"/>
            <a:endParaRPr lang="it-IT" sz="2400" dirty="0" smtClean="0"/>
          </a:p>
          <a:p>
            <a:pPr algn="ctr"/>
            <a:r>
              <a:rPr lang="it-IT" sz="4400" dirty="0" smtClean="0"/>
              <a:t>“puro e disposto a risalir le stelle”</a:t>
            </a:r>
            <a:endParaRPr lang="it-IT" sz="4400" dirty="0"/>
          </a:p>
          <a:p>
            <a:endParaRPr lang="it-IT" sz="2400" dirty="0" smtClean="0"/>
          </a:p>
          <a:p>
            <a:endParaRPr lang="it-IT" sz="2800" dirty="0"/>
          </a:p>
          <a:p>
            <a:endParaRPr lang="it-IT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72" y="3649540"/>
            <a:ext cx="5703930" cy="320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12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652"/>
            <a:ext cx="5249333" cy="271716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881" y="4370917"/>
            <a:ext cx="5327119" cy="2487083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5250" y="391583"/>
            <a:ext cx="6559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Ma i testi sacri del Cristianesimo citano solo </a:t>
            </a:r>
          </a:p>
          <a:p>
            <a:r>
              <a:rPr lang="it-IT" sz="2800" dirty="0" smtClean="0"/>
              <a:t>l’Inferno e il Paradiso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23594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97000" y="11112"/>
            <a:ext cx="7609417" cy="2434695"/>
          </a:xfrm>
        </p:spPr>
        <p:txBody>
          <a:bodyPr>
            <a:normAutofit/>
          </a:bodyPr>
          <a:lstStyle/>
          <a:p>
            <a:pPr algn="l"/>
            <a:r>
              <a:rPr lang="it-IT" sz="2400" dirty="0" smtClean="0"/>
              <a:t>Il Purgatorio, inteso come terzo regno ultraterreno in cui le anime possono </a:t>
            </a:r>
            <a:r>
              <a:rPr lang="it-IT" sz="2400" dirty="0" smtClean="0"/>
              <a:t>purificarsi dei peccati per poi accedere al Paradiso,</a:t>
            </a:r>
            <a:r>
              <a:rPr lang="it-IT" sz="2400" dirty="0" smtClean="0"/>
              <a:t> ha una genesi lunga e complessa, ricostruita da Jacques </a:t>
            </a:r>
            <a:r>
              <a:rPr lang="it-IT" sz="2400" dirty="0" smtClean="0"/>
              <a:t>Le </a:t>
            </a:r>
            <a:r>
              <a:rPr lang="it-IT" sz="2400" dirty="0" err="1" smtClean="0"/>
              <a:t>Goff</a:t>
            </a:r>
            <a:r>
              <a:rPr lang="it-IT" sz="2400" dirty="0"/>
              <a:t> </a:t>
            </a:r>
            <a:r>
              <a:rPr lang="it-IT" sz="2400" dirty="0" smtClean="0"/>
              <a:t>nel saggio </a:t>
            </a:r>
            <a:r>
              <a:rPr lang="it-IT" sz="2400" i="1" dirty="0" smtClean="0"/>
              <a:t>La </a:t>
            </a:r>
            <a:r>
              <a:rPr lang="it-IT" sz="2400" i="1" dirty="0" smtClean="0"/>
              <a:t>nascita del Purgatorio</a:t>
            </a:r>
            <a:r>
              <a:rPr lang="it-IT" sz="2400" dirty="0"/>
              <a:t> </a:t>
            </a:r>
            <a:r>
              <a:rPr lang="it-IT" sz="2400" dirty="0" smtClean="0"/>
              <a:t>(1981)</a:t>
            </a:r>
            <a:endParaRPr lang="it-IT" sz="2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rcRect t="8712" b="8712"/>
          <a:stretch>
            <a:fillRect/>
          </a:stretch>
        </p:blipFill>
        <p:spPr>
          <a:xfrm>
            <a:off x="3058583" y="3490617"/>
            <a:ext cx="6085417" cy="3346745"/>
          </a:xfr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5462"/>
            <a:ext cx="2783417" cy="45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2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730662" cy="357716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957356" y="908772"/>
            <a:ext cx="550088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Secondo Le </a:t>
            </a:r>
            <a:r>
              <a:rPr lang="it-IT" sz="2400" dirty="0" err="1" smtClean="0"/>
              <a:t>Goff</a:t>
            </a:r>
            <a:r>
              <a:rPr lang="it-IT" sz="2400" dirty="0" smtClean="0"/>
              <a:t>, un primo riferimento alla possibilità che i peccati possano in qualche modo essere perdonati alle anime dei defunti grazie all’intercessione </a:t>
            </a:r>
            <a:r>
              <a:rPr lang="it-IT" sz="2400" dirty="0" smtClean="0"/>
              <a:t>in loro favore dei vivi, è già in Sant’Agostino (354-430), che in occasione della morte della madre scrive:</a:t>
            </a:r>
          </a:p>
          <a:p>
            <a:endParaRPr lang="it-IT" sz="32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01083" y="4089454"/>
            <a:ext cx="876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“Dio del mio cuore, ora </a:t>
            </a:r>
            <a:r>
              <a:rPr lang="it-IT" sz="3200" dirty="0">
                <a:solidFill>
                  <a:srgbClr val="FF0000"/>
                </a:solidFill>
              </a:rPr>
              <a:t>ti scongiuro per i peccati di mia madre</a:t>
            </a:r>
            <a:r>
              <a:rPr lang="it-IT" sz="3200" dirty="0"/>
              <a:t>. Esaudiscimi […] Rimetti a lei i suoi debiti, se mai ne contrasse […]; rimettili, ti imploro, non entrare in giudizio contro di lei. </a:t>
            </a:r>
            <a:r>
              <a:rPr lang="it-IT" sz="3200" dirty="0">
                <a:solidFill>
                  <a:srgbClr val="FF0000"/>
                </a:solidFill>
              </a:rPr>
              <a:t>La misericordia trionfi sulla giustizia</a:t>
            </a:r>
            <a:r>
              <a:rPr lang="it-IT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07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730662" cy="357716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125167" y="1179610"/>
            <a:ext cx="5500881" cy="594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“In favore di alcuni defunti, la preghiera della Chiesa stessa</a:t>
            </a:r>
          </a:p>
          <a:p>
            <a:r>
              <a:rPr lang="it-IT" sz="3200" dirty="0" smtClean="0"/>
              <a:t>di alcuni uomini pii è esaudita, ma lo è per coloro che sono rigenerati in Cristo” </a:t>
            </a:r>
          </a:p>
          <a:p>
            <a:endParaRPr lang="it-IT" sz="3200" dirty="0"/>
          </a:p>
          <a:p>
            <a:r>
              <a:rPr lang="it-IT" sz="3200" dirty="0" smtClean="0"/>
              <a:t>“Alcuni fedeli potrebbero presto o tardi, </a:t>
            </a:r>
            <a:r>
              <a:rPr lang="it-IT" sz="3200" dirty="0" smtClean="0">
                <a:solidFill>
                  <a:srgbClr val="FF0000"/>
                </a:solidFill>
              </a:rPr>
              <a:t>attraverso un fuoco purgatorio </a:t>
            </a:r>
            <a:r>
              <a:rPr lang="it-IT" sz="3200" dirty="0" smtClean="0"/>
              <a:t>e a seconda che abbiano più o meno amato i beni perituri, essere salvati”</a:t>
            </a:r>
          </a:p>
          <a:p>
            <a:endParaRPr lang="it-IT" sz="2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882646" y="247052"/>
            <a:ext cx="5500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Agostino sarebbe in seguito tornato sulla questione, affermando:</a:t>
            </a:r>
            <a:endParaRPr lang="it-IT" sz="2400" dirty="0" smtClean="0"/>
          </a:p>
          <a:p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46588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85846" y="4530807"/>
            <a:ext cx="73867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3200" dirty="0" smtClean="0"/>
              <a:t>“Sarà salvato, ma </a:t>
            </a:r>
            <a:r>
              <a:rPr lang="it-IT" sz="3200" dirty="0" smtClean="0">
                <a:solidFill>
                  <a:srgbClr val="FF0000"/>
                </a:solidFill>
              </a:rPr>
              <a:t>come attraverso il fuoco</a:t>
            </a:r>
            <a:r>
              <a:rPr lang="it-IT" sz="3200" dirty="0" smtClean="0"/>
              <a:t>”</a:t>
            </a:r>
            <a:endParaRPr lang="it-IT" sz="3200" dirty="0" smtClean="0"/>
          </a:p>
        </p:txBody>
      </p:sp>
      <p:sp>
        <p:nvSpPr>
          <p:cNvPr id="2" name="CasellaDiTesto 1"/>
          <p:cNvSpPr txBox="1"/>
          <p:nvPr/>
        </p:nvSpPr>
        <p:spPr>
          <a:xfrm>
            <a:off x="2943521" y="2134507"/>
            <a:ext cx="61213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L’impiego della metafora del fuoco per indicare</a:t>
            </a:r>
          </a:p>
          <a:p>
            <a:r>
              <a:rPr lang="it-IT" sz="2400" dirty="0"/>
              <a:t>l</a:t>
            </a:r>
            <a:r>
              <a:rPr lang="it-IT" sz="2400" dirty="0" smtClean="0"/>
              <a:t>o strumento della purificazione delle anime </a:t>
            </a:r>
          </a:p>
          <a:p>
            <a:r>
              <a:rPr lang="it-IT" sz="2400" dirty="0" smtClean="0"/>
              <a:t>proviene peraltro dalla lettura di un passo di </a:t>
            </a:r>
          </a:p>
          <a:p>
            <a:r>
              <a:rPr lang="it-IT" sz="2400" dirty="0" smtClean="0"/>
              <a:t>San Paolo, che nella Lettera I ai Corinzi afferma:</a:t>
            </a:r>
            <a:endParaRPr lang="it-IT" sz="24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2730662" cy="35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5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2730662" cy="357716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04296" y="576626"/>
            <a:ext cx="55008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Si può intercedere a favore delle anime purganti mediante</a:t>
            </a:r>
            <a:r>
              <a:rPr lang="it-IT" sz="3200" dirty="0" smtClean="0"/>
              <a:t>:</a:t>
            </a:r>
          </a:p>
          <a:p>
            <a:pPr marL="457200" indent="-457200">
              <a:buFontTx/>
              <a:buChar char="-"/>
            </a:pPr>
            <a:r>
              <a:rPr lang="it-IT" sz="3200" dirty="0"/>
              <a:t>e</a:t>
            </a:r>
            <a:r>
              <a:rPr lang="it-IT" sz="3200" dirty="0" smtClean="0"/>
              <a:t>lemosine</a:t>
            </a:r>
            <a:endParaRPr lang="it-IT" sz="3200" dirty="0" smtClean="0"/>
          </a:p>
          <a:p>
            <a:pPr marL="457200" indent="-457200">
              <a:buFontTx/>
              <a:buChar char="-"/>
            </a:pPr>
            <a:r>
              <a:rPr lang="it-IT" sz="3200" dirty="0"/>
              <a:t>p</a:t>
            </a:r>
            <a:r>
              <a:rPr lang="it-IT" sz="3200" dirty="0" smtClean="0"/>
              <a:t>reghiere</a:t>
            </a:r>
            <a:endParaRPr lang="it-IT" sz="3200" dirty="0" smtClean="0"/>
          </a:p>
          <a:p>
            <a:pPr marL="457200" indent="-457200">
              <a:buFontTx/>
              <a:buChar char="-"/>
            </a:pPr>
            <a:r>
              <a:rPr lang="it-IT" sz="3200" dirty="0"/>
              <a:t>p</a:t>
            </a:r>
            <a:r>
              <a:rPr lang="it-IT" sz="3200" dirty="0" smtClean="0"/>
              <a:t>enitenza</a:t>
            </a:r>
            <a:endParaRPr lang="it-IT" sz="3200" dirty="0" smtClean="0"/>
          </a:p>
          <a:p>
            <a:pPr marL="457200" indent="-457200">
              <a:buFontTx/>
              <a:buChar char="-"/>
            </a:pPr>
            <a:endParaRPr lang="it-IT" sz="2800" dirty="0" smtClean="0"/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89902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206750" cy="443486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460748" y="1227666"/>
            <a:ext cx="53022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/>
              <a:t>Il dibattito sull’argomento prosegue nei secoli, e raggiunge un punto di arrivo in  </a:t>
            </a:r>
            <a:r>
              <a:rPr lang="it-IT" sz="3200" dirty="0" smtClean="0"/>
              <a:t>S</a:t>
            </a:r>
            <a:r>
              <a:rPr lang="it-IT" sz="3200" dirty="0" smtClean="0"/>
              <a:t>. Tommaso d’Aquino</a:t>
            </a:r>
          </a:p>
          <a:p>
            <a:pPr algn="ctr"/>
            <a:r>
              <a:rPr lang="it-IT" sz="3200" dirty="0" smtClean="0"/>
              <a:t>(1224-1274)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5091059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1318</Words>
  <Application>Microsoft Macintosh PowerPoint</Application>
  <PresentationFormat>Presentazione su schermo (4:3)</PresentationFormat>
  <Paragraphs>144</Paragraphs>
  <Slides>25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26" baseType="lpstr">
      <vt:lpstr>Tema di Office</vt:lpstr>
      <vt:lpstr>L’invenzione del Purgatorio e il Purgatorio di Dante</vt:lpstr>
      <vt:lpstr>Presentazione di PowerPoint</vt:lpstr>
      <vt:lpstr>Presentazione di PowerPoint</vt:lpstr>
      <vt:lpstr>Il Purgatorio, inteso come terzo regno ultraterreno in cui le anime possono purificarsi dei peccati per poi accedere al Paradiso, ha una genesi lunga e complessa, ricostruita da Jacques Le Goff nel saggio La nascita del Purgatorio (1981)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Raffaella Bosso</dc:creator>
  <cp:lastModifiedBy>Raffaella Bosso</cp:lastModifiedBy>
  <cp:revision>29</cp:revision>
  <dcterms:created xsi:type="dcterms:W3CDTF">2016-03-02T14:16:11Z</dcterms:created>
  <dcterms:modified xsi:type="dcterms:W3CDTF">2016-09-21T15:43:26Z</dcterms:modified>
</cp:coreProperties>
</file>