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1.jpeg" ContentType="image/jpeg"/>
  <Override PartName="/ppt/media/image10.jpeg" ContentType="image/jpeg"/>
  <Override PartName="/ppt/media/image12.png" ContentType="image/png"/>
  <Override PartName="/ppt/media/image9.jpeg" ContentType="image/jpeg"/>
  <Override PartName="/ppt/media/image8.jpeg" ContentType="image/jpeg"/>
  <Override PartName="/ppt/media/image7.png" ContentType="image/png"/>
  <Override PartName="/ppt/media/image13.jpeg" ContentType="image/jpeg"/>
  <Override PartName="/ppt/media/image2.png" ContentType="image/png"/>
  <Override PartName="/ppt/media/image6.jpeg" ContentType="image/jpeg"/>
  <Override PartName="/ppt/media/image1.jpeg" ContentType="image/jpeg"/>
  <Override PartName="/ppt/media/image3.png" ContentType="image/png"/>
  <Override PartName="/ppt/media/image14.png" ContentType="image/png"/>
  <Override PartName="/ppt/media/image4.jpeg" ContentType="image/jpeg"/>
  <Override PartName="/ppt/media/image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pic>
        <p:nvPicPr>
          <p:cNvPr id="1" name="Picture 8" descr=""/>
          <p:cNvPicPr/>
          <p:nvPr/>
        </p:nvPicPr>
        <p:blipFill>
          <a:blip r:embed="rId4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Fare clic per modificare lo stile del titolo dello schema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E53D06-D2A7-49E1-9B4F-05B313B133A5}" type="datetime">
              <a:rPr b="0" lang="it-IT" sz="1000" spc="-1" strike="noStrike">
                <a:solidFill>
                  <a:srgbClr val="000000"/>
                </a:solidFill>
                <a:latin typeface="Garamond"/>
              </a:rPr>
              <a:t>04/09/19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050D6F6-904F-42D7-B59D-644979527E17}" type="slidenum">
              <a:rPr b="0" lang="it-IT" sz="1000" spc="-1" strike="noStrike">
                <a:solidFill>
                  <a:srgbClr val="000000"/>
                </a:solidFill>
                <a:latin typeface="Garamond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6" name="Line 5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Fai clic per modificare il formato del testo della struttura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Secondo livello struttura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Terzo livello struttura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Quarto livello struttura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Quinto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Sesto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Settimo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5" name="Line 1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Fare clic per modificare lo stile del titolo dello schema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Modifica gli stili del testo dello schema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Secondo livello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Terzo livello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Quarto livello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Quinto livello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5A9B42-CC34-4BF2-8D68-4BB9B8DBA169}" type="datetime">
              <a:rPr b="0" lang="it-IT" sz="1000" spc="-1" strike="noStrike">
                <a:solidFill>
                  <a:srgbClr val="000000"/>
                </a:solidFill>
                <a:latin typeface="Garamond"/>
              </a:rPr>
              <a:t>04/09/19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4CEDA83-23EC-4CE1-BBF8-3603DC375D9A}" type="slidenum">
              <a:rPr b="0" lang="it-IT" sz="1000" spc="-1" strike="noStrike">
                <a:solidFill>
                  <a:srgbClr val="000000"/>
                </a:solidFill>
                <a:latin typeface="Garamond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22EE645-D847-49DA-A230-74A8847474A4}" type="datetime">
              <a:rPr b="0" lang="it-IT" sz="1000" spc="-1" strike="noStrike">
                <a:solidFill>
                  <a:srgbClr val="000000"/>
                </a:solidFill>
                <a:latin typeface="Garamond"/>
              </a:rPr>
              <a:t>04/09/19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03CD88D-4B39-4F78-B2B8-AE0712C70E16}" type="slidenum">
              <a:rPr b="0" lang="it-IT" sz="1000" spc="-1" strike="noStrike">
                <a:solidFill>
                  <a:srgbClr val="000000"/>
                </a:solidFill>
                <a:latin typeface="Garamond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Garamond"/>
              </a:rPr>
              <a:t>Fai clic per modificare il formato del testo del titolo</a:t>
            </a:r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Fai clic per modificare il formato del testo della struttura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Secondo livello struttura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Terzo livello struttura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Quarto livello struttura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Quinto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Sesto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Settimo livello struttura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ff0000"/>
                </a:solidFill>
                <a:latin typeface="Garamond"/>
              </a:rPr>
              <a:t>«Allor si mosse, e io li tenni dietro»</a:t>
            </a:r>
            <a:br/>
            <a:r>
              <a:rPr b="0" lang="en-US" sz="2800" spc="-1" strike="noStrike">
                <a:solidFill>
                  <a:srgbClr val="262626"/>
                </a:solidFill>
                <a:latin typeface="Garamond"/>
              </a:rPr>
              <a:t>Percorsi tematici nella </a:t>
            </a:r>
            <a:r>
              <a:rPr b="0" i="1" lang="en-US" sz="2800" spc="-1" strike="noStrike">
                <a:solidFill>
                  <a:srgbClr val="262626"/>
                </a:solidFill>
                <a:latin typeface="Garamond"/>
              </a:rPr>
              <a:t>Commedia</a:t>
            </a:r>
            <a:endParaRPr b="0" lang="en-US" sz="2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Garamond"/>
              </a:rPr>
              <a:t>	</a:t>
            </a:r>
            <a:endParaRPr b="0" lang="it-IT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Garamond"/>
              </a:rPr>
              <a:t>Cristina Giacomucci</a:t>
            </a:r>
            <a:endParaRPr b="0" lang="it-IT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it-IT" sz="2400" spc="-1" strike="noStrike">
                <a:solidFill>
                  <a:srgbClr val="000000"/>
                </a:solidFill>
                <a:latin typeface="Garamond"/>
              </a:rPr>
              <a:t>Liceo «G. Leopardi» - Recanati</a:t>
            </a:r>
            <a:endParaRPr b="0" lang="it-IT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 u="sng">
                <a:solidFill>
                  <a:srgbClr val="262626"/>
                </a:solidFill>
                <a:uFillTx/>
                <a:latin typeface="Garamond"/>
              </a:rPr>
              <a:t>Anno scolastico 2017/2018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Docenti coinvolte: 4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Classi coinvolte : 4 (3 classi III, una dello Scientifico e due delle Scienze umane; 1 classe IV)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Elaborati prodotti e presentati a Ravenna 2018: un cortometraggio animato e una presentazione in PowerPoint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 u="sng">
                <a:solidFill>
                  <a:srgbClr val="262626"/>
                </a:solidFill>
                <a:uFillTx/>
                <a:latin typeface="Garamond"/>
              </a:rPr>
              <a:t>Anno scolastico 2018/2019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Docenti coinvolte: 3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Classi coinvolte : 5 (3 classi IV, una dello Scientifico e due delle Scienze umane; 2 classe III delle Scienze umane)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Nessun particolare elaborato prodotto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Partecipazione di 4 studenti a un </a:t>
            </a:r>
            <a:r>
              <a:rPr b="0" i="1" lang="en-US" sz="2400" spc="-1" strike="noStrike">
                <a:solidFill>
                  <a:srgbClr val="262626"/>
                </a:solidFill>
                <a:latin typeface="Garamond"/>
              </a:rPr>
              <a:t>Certamen  dantesco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(Premio Celommi)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 </a:t>
            </a:r>
            <a:r>
              <a:rPr b="0" lang="en-US" sz="2400" spc="-1" strike="noStrike" u="sng">
                <a:solidFill>
                  <a:srgbClr val="262626"/>
                </a:solidFill>
                <a:uFillTx/>
                <a:latin typeface="Garamond"/>
              </a:rPr>
              <a:t>Analisi dati e valutazione approccio tematico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457200" indent="-45684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AutoNum type="arabicPeriod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Canti letti (anche parzialmente):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457200" indent="-45684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AutoNum type="alphaLcPeriod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Classe IV O: 22 (da tutte e tre le cantiche)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457200" indent="-45684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AutoNum type="alphaLcPeriod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Classe IV H: 16 (da tutte e tre le cantiche - percorsi da completare)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Canti letti da entrambe le classi: </a:t>
            </a:r>
            <a:r>
              <a:rPr b="0" i="1" lang="en-US" sz="2400" spc="-1" strike="noStrike">
                <a:solidFill>
                  <a:srgbClr val="262626"/>
                </a:solidFill>
                <a:latin typeface="Garamond"/>
              </a:rPr>
              <a:t>Inferno,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I, II, III, IV, V, VI, X, XIII, XV, XXVI; </a:t>
            </a:r>
            <a:r>
              <a:rPr b="0" i="1" lang="en-US" sz="2400" spc="-1" strike="noStrike">
                <a:solidFill>
                  <a:srgbClr val="262626"/>
                </a:solidFill>
                <a:latin typeface="Garamond"/>
              </a:rPr>
              <a:t>Purgatorio,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I, II, VI; </a:t>
            </a:r>
            <a:r>
              <a:rPr b="0" i="1" lang="en-US" sz="2400" spc="-1" strike="noStrike">
                <a:solidFill>
                  <a:srgbClr val="262626"/>
                </a:solidFill>
                <a:latin typeface="Garamond"/>
              </a:rPr>
              <a:t>Paradiso,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I, VI, XVII.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 u="sng">
                <a:solidFill>
                  <a:srgbClr val="262626"/>
                </a:solidFill>
                <a:uFillTx/>
                <a:latin typeface="Garamond"/>
              </a:rPr>
              <a:t>Esempi di percorsi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Il tema della conoscenza legato alla rivelazione (</a:t>
            </a:r>
            <a:r>
              <a:rPr b="0" i="1" lang="en-US" sz="2400" spc="-1" strike="noStrike">
                <a:solidFill>
                  <a:srgbClr val="262626"/>
                </a:solidFill>
                <a:latin typeface="Garamond"/>
              </a:rPr>
              <a:t>Inf.,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IV e XXVI)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 canti politici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Le profezie dell’esilio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Confronto tra i proemi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Rivisitazione opere giovanili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Dante e la ricerca di figure paterne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Alle classi che hanno seguito costantemente questa modalità di lavoro è stato proposto un questionario di monitoraggio.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Hanno risposto 39 alunni su 45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Esiti complessivamente positivi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e9b7aa"/>
                </a:solidFill>
                <a:latin typeface="Garamond"/>
              </a:rPr>
              <a:t>Percorsi tematici nel secondo biennio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1" lang="en-US" sz="2400" spc="-1" strike="noStrike">
                <a:solidFill>
                  <a:srgbClr val="262626"/>
                </a:solidFill>
                <a:latin typeface="Garamond"/>
              </a:rPr>
              <a:t>Punti di forza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Collaborazione tra docenti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Maggiore facilità per gli studenti nel cogliere elementi di continuità e grandi temi nella </a:t>
            </a:r>
            <a:r>
              <a:rPr b="0" i="1" lang="en-US" sz="2000" spc="-1" strike="noStrike">
                <a:solidFill>
                  <a:srgbClr val="262626"/>
                </a:solidFill>
                <a:latin typeface="Garamond"/>
              </a:rPr>
              <a:t>Commedia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Possibilità di anticipare abbastanza efficacemente lo studio di alcuni canti del </a:t>
            </a:r>
            <a:r>
              <a:rPr b="0" i="1" lang="en-US" sz="2000" spc="-1" strike="noStrike">
                <a:solidFill>
                  <a:srgbClr val="262626"/>
                </a:solidFill>
                <a:latin typeface="Garamond"/>
              </a:rPr>
              <a:t>Paradiso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1" lang="en-US" sz="2400" spc="-1" strike="noStrike">
                <a:solidFill>
                  <a:srgbClr val="262626"/>
                </a:solidFill>
                <a:latin typeface="Garamond"/>
              </a:rPr>
              <a:t>Fattori di criticità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Difficoltà nel leggere effettivamente 25 canti in due anni (risulta sacrificato, in particolare, il </a:t>
            </a:r>
            <a:r>
              <a:rPr b="0" i="1" lang="en-US" sz="2000" spc="-1" strike="noStrike">
                <a:solidFill>
                  <a:srgbClr val="262626"/>
                </a:solidFill>
                <a:latin typeface="Garamond"/>
              </a:rPr>
              <a:t>Paradiso</a:t>
            </a: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)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Rischio di non affrontare lo studio di canti o episodi rilevanti, ma non facilmente inseribili in un percorso tematico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ab946b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Relativa difficoltà nell’impostare confronti/avviare percorsi che anticipano la letteratura contemporanea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Immagine 2" descr=""/>
          <p:cNvPicPr/>
          <p:nvPr/>
        </p:nvPicPr>
        <p:blipFill>
          <a:blip r:embed="rId3"/>
          <a:srcRect l="0" t="20797" r="0" b="9332"/>
          <a:stretch/>
        </p:blipFill>
        <p:spPr>
          <a:xfrm>
            <a:off x="480600" y="487440"/>
            <a:ext cx="11226960" cy="588276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solidFill>
              <a:schemeClr val="bg1"/>
            </a:solidFill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46" name="Group 3"/>
          <p:cNvGrpSpPr/>
          <p:nvPr/>
        </p:nvGrpSpPr>
        <p:grpSpPr>
          <a:xfrm>
            <a:off x="0" y="3129120"/>
            <a:ext cx="12234600" cy="658080"/>
            <a:chOff x="0" y="3129120"/>
            <a:chExt cx="12234600" cy="658080"/>
          </a:xfrm>
        </p:grpSpPr>
        <p:sp>
          <p:nvSpPr>
            <p:cNvPr id="147" name="CustomShape 4"/>
            <p:cNvSpPr/>
            <p:nvPr/>
          </p:nvSpPr>
          <p:spPr>
            <a:xfrm>
              <a:off x="750600" y="3129120"/>
              <a:ext cx="45360" cy="658080"/>
            </a:xfrm>
            <a:prstGeom prst="roundRect">
              <a:avLst>
                <a:gd name="adj" fmla="val 50000"/>
              </a:avLst>
            </a:prstGeom>
            <a:blipFill rotWithShape="0">
              <a:blip r:embed="rId4"/>
              <a:stretch>
                <a:fillRect/>
              </a:stretch>
            </a:blipFill>
            <a:ln w="9360">
              <a:noFill/>
            </a:ln>
            <a:effectLst>
              <a:innerShdw blurRad="114300">
                <a:srgbClr val="000000">
                  <a:alpha val="8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8" name="Picture 13" descr=""/>
            <p:cNvPicPr/>
            <p:nvPr/>
          </p:nvPicPr>
          <p:blipFill>
            <a:blip r:embed="rId5"/>
            <a:stretch/>
          </p:blipFill>
          <p:spPr>
            <a:xfrm>
              <a:off x="0" y="3154680"/>
              <a:ext cx="776880" cy="606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" name="CustomShape 5"/>
            <p:cNvSpPr/>
            <p:nvPr/>
          </p:nvSpPr>
          <p:spPr>
            <a:xfrm>
              <a:off x="11432520" y="3129120"/>
              <a:ext cx="45360" cy="658080"/>
            </a:xfrm>
            <a:prstGeom prst="roundRect">
              <a:avLst>
                <a:gd name="adj" fmla="val 50000"/>
              </a:avLst>
            </a:prstGeom>
            <a:blipFill rotWithShape="0">
              <a:blip r:embed="rId6"/>
              <a:stretch>
                <a:fillRect/>
              </a:stretch>
            </a:blipFill>
            <a:ln w="9360">
              <a:noFill/>
            </a:ln>
            <a:effectLst>
              <a:innerShdw blurRad="114300">
                <a:srgbClr val="000000">
                  <a:alpha val="8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50" name="Picture 15" descr=""/>
            <p:cNvPicPr/>
            <p:nvPr/>
          </p:nvPicPr>
          <p:blipFill>
            <a:blip r:embed="rId7"/>
            <a:stretch/>
          </p:blipFill>
          <p:spPr>
            <a:xfrm>
              <a:off x="11457720" y="315468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LibreOffice/6.0.7.3$Linux_X86_64 LibreOffice_project/00m0$Build-3</Application>
  <Words>377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2019-04-11T21:13:42Z</dcterms:created>
  <dc:creator>cristina.giacomucci@liceorecanati.org</dc:creator>
  <dc:description/>
  <dc:language>it-IT</dc:language>
  <cp:lastModifiedBy>cristina.giacomucci@liceorecanati.org</cp:lastModifiedBy>
  <dcterms:modified xsi:type="dcterms:W3CDTF">2019-04-12T05:37:20Z</dcterms:modified>
  <cp:revision>4</cp:revision>
  <dc:subject/>
  <dc:title>«Allor si mosse, e io li tenni dietro» Percorsi tematici nella Commedia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